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7CA"/>
          </a:solidFill>
        </a:fill>
      </a:tcStyle>
    </a:wholeTbl>
    <a:band2H>
      <a:tcTxStyle b="def" i="def"/>
      <a:tcStyle>
        <a:tcBdr/>
        <a:fill>
          <a:solidFill>
            <a:srgbClr val="E6EC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6" name="Shape 4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/>
        </p:nvSpPr>
        <p:spPr>
          <a:xfrm>
            <a:off x="530225" y="2663825"/>
            <a:ext cx="457200" cy="398463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100000">
                <a:srgbClr val="760000"/>
              </a:gs>
            </a:gsLst>
            <a:lin ang="162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0000"/>
                </a:solidFill>
              </a:defRPr>
            </a:pPr>
          </a:p>
        </p:txBody>
      </p:sp>
      <p:sp>
        <p:nvSpPr>
          <p:cNvPr id="24" name="Shape 24"/>
          <p:cNvSpPr/>
          <p:nvPr/>
        </p:nvSpPr>
        <p:spPr>
          <a:xfrm>
            <a:off x="538162" y="2982912"/>
            <a:ext cx="422276" cy="474663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/>
            </a:pPr>
          </a:p>
        </p:txBody>
      </p:sp>
      <p:sp>
        <p:nvSpPr>
          <p:cNvPr id="25" name="Shape 25"/>
          <p:cNvSpPr/>
          <p:nvPr/>
        </p:nvSpPr>
        <p:spPr>
          <a:xfrm>
            <a:off x="835025" y="2909887"/>
            <a:ext cx="368301" cy="474663"/>
          </a:xfrm>
          <a:prstGeom prst="rect">
            <a:avLst/>
          </a:prstGeom>
          <a:gradFill>
            <a:gsLst>
              <a:gs pos="0">
                <a:srgbClr val="00FF00">
                  <a:alpha val="0"/>
                </a:srgbClr>
              </a:gs>
              <a:gs pos="100000">
                <a:srgbClr val="007600"/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/>
            </a:pPr>
          </a:p>
        </p:txBody>
      </p:sp>
      <p:sp>
        <p:nvSpPr>
          <p:cNvPr id="26" name="Shape 26"/>
          <p:cNvSpPr/>
          <p:nvPr/>
        </p:nvSpPr>
        <p:spPr>
          <a:xfrm>
            <a:off x="225425" y="2833687"/>
            <a:ext cx="457200" cy="422276"/>
          </a:xfrm>
          <a:prstGeom prst="rect">
            <a:avLst/>
          </a:prstGeom>
          <a:gradFill>
            <a:gsLst>
              <a:gs pos="0">
                <a:srgbClr val="8BBFEE">
                  <a:alpha val="0"/>
                </a:srgbClr>
              </a:gs>
              <a:gs pos="100000">
                <a:srgbClr val="0073D9"/>
              </a:gs>
            </a:gsLst>
            <a:lin ang="189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/>
            </a:pPr>
          </a:p>
        </p:txBody>
      </p:sp>
      <p:sp>
        <p:nvSpPr>
          <p:cNvPr id="27" name="Shape 27"/>
          <p:cNvSpPr/>
          <p:nvPr/>
        </p:nvSpPr>
        <p:spPr>
          <a:xfrm>
            <a:off x="758825" y="2452687"/>
            <a:ext cx="31750" cy="1052513"/>
          </a:xfrm>
          <a:prstGeom prst="rect">
            <a:avLst/>
          </a:prstGeom>
          <a:solidFill>
            <a:srgbClr val="9933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/>
            </a:pPr>
          </a:p>
        </p:txBody>
      </p:sp>
      <p:sp>
        <p:nvSpPr>
          <p:cNvPr id="28" name="Shape 28"/>
          <p:cNvSpPr/>
          <p:nvPr/>
        </p:nvSpPr>
        <p:spPr>
          <a:xfrm>
            <a:off x="457200" y="3290887"/>
            <a:ext cx="8683625" cy="46039"/>
          </a:xfrm>
          <a:prstGeom prst="rect">
            <a:avLst/>
          </a:prstGeom>
          <a:gradFill>
            <a:gsLst>
              <a:gs pos="0">
                <a:srgbClr val="591800"/>
              </a:gs>
              <a:gs pos="100000">
                <a:srgbClr val="C133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993300"/>
                </a:solidFill>
              </a:defRPr>
            </a:pPr>
          </a:p>
        </p:txBody>
      </p:sp>
      <p:pic>
        <p:nvPicPr>
          <p:cNvPr id="29" name="haskell-logo.jpg" descr="haskell-log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76687" y="5105400"/>
            <a:ext cx="1281113" cy="960438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Shape 30"/>
          <p:cNvSpPr/>
          <p:nvPr>
            <p:ph type="sldNum" sz="quarter" idx="2"/>
          </p:nvPr>
        </p:nvSpPr>
        <p:spPr>
          <a:xfrm>
            <a:off x="4419600" y="5988050"/>
            <a:ext cx="21336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Shape 3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758825" y="152400"/>
            <a:ext cx="31750" cy="1052513"/>
          </a:xfrm>
          <a:prstGeom prst="rect">
            <a:avLst/>
          </a:prstGeom>
          <a:solidFill>
            <a:srgbClr val="9933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/>
            </a:pPr>
          </a:p>
        </p:txBody>
      </p:sp>
      <p:sp>
        <p:nvSpPr>
          <p:cNvPr id="3" name="Shape 3"/>
          <p:cNvSpPr/>
          <p:nvPr/>
        </p:nvSpPr>
        <p:spPr>
          <a:xfrm>
            <a:off x="457200" y="990600"/>
            <a:ext cx="8683625" cy="46038"/>
          </a:xfrm>
          <a:prstGeom prst="rect">
            <a:avLst/>
          </a:prstGeom>
          <a:gradFill>
            <a:gsLst>
              <a:gs pos="0">
                <a:srgbClr val="471800"/>
              </a:gs>
              <a:gs pos="100000">
                <a:srgbClr val="993300">
                  <a:alpha val="0"/>
                </a:srgbClr>
              </a:gs>
            </a:gsLst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993300"/>
                </a:solidFill>
              </a:defRPr>
            </a:pPr>
          </a:p>
        </p:txBody>
      </p:sp>
      <p:pic>
        <p:nvPicPr>
          <p:cNvPr id="4" name="haskell-logo.jpg" descr="haskell-log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000" y="385762"/>
            <a:ext cx="762000" cy="5715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/>
          <p:nvPr>
            <p:ph type="title"/>
          </p:nvPr>
        </p:nvSpPr>
        <p:spPr>
          <a:xfrm>
            <a:off x="1168400" y="266997"/>
            <a:ext cx="8229600" cy="82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hape 7"/>
          <p:cNvSpPr/>
          <p:nvPr>
            <p:ph type="sldNum" sz="quarter" idx="2"/>
          </p:nvPr>
        </p:nvSpPr>
        <p:spPr>
          <a:xfrm>
            <a:off x="8862059" y="6570913"/>
            <a:ext cx="281941" cy="2870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ln>
            <a:noFill/>
          </a:ln>
          <a:solidFill>
            <a:srgbClr val="9933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60000"/>
        <a:buFont typeface="Wingdings"/>
        <a:buChar char="■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5000"/>
        <a:buFont typeface="Wingdings"/>
        <a:buChar char="■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34439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0000"/>
        <a:buFont typeface="Wingdings"/>
        <a:buChar char="■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5000"/>
        <a:buFont typeface="Wingdings"/>
        <a:buChar char="■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0000"/>
        <a:buFont typeface="Wingdings"/>
        <a:buChar char="■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26416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0000"/>
        <a:buFont typeface="Wingdings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30988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0000"/>
        <a:buFont typeface="Wingdings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35560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0000"/>
        <a:buFont typeface="Wingdings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4013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73D9"/>
        </a:buClr>
        <a:buSzPct val="50000"/>
        <a:buFont typeface="Wingdings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8077200" y="6582534"/>
            <a:ext cx="1066800" cy="275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>
              <a:defRPr sz="1200"/>
            </a:lvl1pPr>
          </a:lstStyle>
          <a:p>
            <a:pPr/>
            <a:r>
              <a:t>22-Oct-15</a:t>
            </a:r>
          </a:p>
        </p:txBody>
      </p:sp>
      <p:sp>
        <p:nvSpPr>
          <p:cNvPr id="49" name="Shape 49"/>
          <p:cNvSpPr/>
          <p:nvPr>
            <p:ph type="title" idx="4294967295"/>
          </p:nvPr>
        </p:nvSpPr>
        <p:spPr>
          <a:xfrm>
            <a:off x="838200" y="2209800"/>
            <a:ext cx="7620000" cy="10668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</a:lstStyle>
          <a:p>
            <a:pPr/>
            <a:r>
              <a:t>Haskell </a:t>
            </a:r>
          </a:p>
        </p:txBody>
      </p:sp>
      <p:sp>
        <p:nvSpPr>
          <p:cNvPr id="50" name="Shape 50"/>
          <p:cNvSpPr/>
          <p:nvPr>
            <p:ph type="body" sz="quarter" idx="4294967295"/>
          </p:nvPr>
        </p:nvSpPr>
        <p:spPr>
          <a:xfrm>
            <a:off x="838200" y="3886200"/>
            <a:ext cx="7620000" cy="914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algn="ctr">
              <a:buSzTx/>
              <a:buNone/>
              <a:defRPr>
                <a:solidFill>
                  <a:srgbClr val="993300"/>
                </a:solidFill>
              </a:defRPr>
            </a:lvl1pPr>
          </a:lstStyle>
          <a:p>
            <a:pPr/>
            <a:r>
              <a:t>Important concepts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Typeclasses</a:t>
            </a:r>
          </a:p>
        </p:txBody>
      </p:sp>
      <p:sp>
        <p:nvSpPr>
          <p:cNvPr id="85" name="Shape 8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</a:t>
            </a:r>
            <a:r>
              <a:rPr>
                <a:solidFill>
                  <a:srgbClr val="FF2600"/>
                </a:solidFill>
              </a:rPr>
              <a:t>typeclass</a:t>
            </a:r>
            <a:r>
              <a:t> defines a set of functions applicable to variables of a given type</a:t>
            </a:r>
          </a:p>
          <a:p>
            <a:pPr lvl="1" marL="800100" indent="-342900">
              <a:buSzPct val="60000"/>
            </a:pPr>
            <a:r>
              <a:rPr b="1"/>
              <a:t>Examples:</a:t>
            </a:r>
            <a:endParaRPr b="1"/>
          </a:p>
          <a:p>
            <a:pPr lvl="2" marL="1257300" indent="-342900">
              <a:buSzPct val="60000"/>
            </a:pPr>
            <a:r>
              <a:t>Variables belonging to the typeclass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Eq</a:t>
            </a:r>
            <a:r>
              <a:t> supply the functions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t> and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\=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2" marL="1257300" indent="-342900">
              <a:buSzPct val="60000"/>
            </a:pPr>
            <a:r>
              <a:t>The typeclass Ord extends Eq with the functions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t>,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&lt;=</a:t>
            </a:r>
            <a:r>
              <a:t>,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&gt;=</a:t>
            </a:r>
            <a:r>
              <a:t>,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&gt;</a:t>
            </a:r>
            <a:r>
              <a:t>. </a:t>
            </a:r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Laziness</a:t>
            </a:r>
          </a:p>
        </p:txBody>
      </p:sp>
      <p:sp>
        <p:nvSpPr>
          <p:cNvPr id="89" name="Shape 89"/>
          <p:cNvSpPr/>
          <p:nvPr>
            <p:ph type="body" idx="1"/>
          </p:nvPr>
        </p:nvSpPr>
        <p:spPr>
          <a:xfrm>
            <a:off x="457200" y="1600200"/>
            <a:ext cx="8512523" cy="5257800"/>
          </a:xfrm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In Haskell, all values are </a:t>
            </a:r>
            <a:r>
              <a:rPr>
                <a:solidFill>
                  <a:srgbClr val="FF2600"/>
                </a:solidFill>
              </a:rPr>
              <a:t>lazy</a:t>
            </a:r>
            <a:r>
              <a:t>--they aren’t computed until they are needed</a:t>
            </a:r>
          </a:p>
          <a:p>
            <a:pPr lvl="1" marL="800100" indent="-342900">
              <a:buSzPct val="60000"/>
              <a:defRPr sz="2400"/>
            </a:pPr>
            <a:r>
              <a:t>This allows the definition of infinite sequences</a:t>
            </a:r>
          </a:p>
          <a:p>
            <a:pPr lvl="1" marL="800100" indent="-342900">
              <a:buSzPct val="60000"/>
              <a:defRPr sz="2400"/>
            </a:pPr>
            <a:r>
              <a:rPr b="1"/>
              <a:t>Example: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fibs = 0 : 1 : zipWith (+) fibs (tail fibs)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1" marL="800100" indent="-342900">
              <a:buSzPct val="60000"/>
              <a:defRPr sz="2400"/>
            </a:pPr>
            <a:r>
              <a:rPr b="1"/>
              <a:t>Explanation: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0    1     1     2     3     5     8     13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     0     1     1     2     3     5      8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---------------------------------------------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0    1   (1,1) (2,1) (3,2) (5,3) (8,5) (13,8)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0    1     2     3     5     8    13     21</a:t>
            </a:r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xfrm>
            <a:off x="8868658" y="6570913"/>
            <a:ext cx="275343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Maintaining state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700"/>
            </a:pPr>
            <a:r>
              <a:t>Pure functions and state are incompatible</a:t>
            </a:r>
          </a:p>
          <a:p>
            <a:pPr lvl="1" marL="800100" indent="-342900">
              <a:buSzPct val="60000"/>
              <a:defRPr sz="2700"/>
            </a:pPr>
            <a:r>
              <a:t>Pure functions are independent of the environment</a:t>
            </a:r>
          </a:p>
          <a:p>
            <a:pPr lvl="1" marL="800100" indent="-342900">
              <a:buSzPct val="60000"/>
              <a:defRPr sz="2700"/>
            </a:pPr>
            <a:r>
              <a:t>State </a:t>
            </a:r>
            <a:r>
              <a:rPr i="1"/>
              <a:t>is</a:t>
            </a:r>
            <a:r>
              <a:t> the environment</a:t>
            </a:r>
          </a:p>
          <a:p>
            <a:pPr>
              <a:defRPr sz="2700"/>
            </a:pPr>
            <a:r>
              <a:t>To have state </a:t>
            </a:r>
            <a:r>
              <a:rPr i="1"/>
              <a:t>and</a:t>
            </a:r>
            <a:r>
              <a:t> pure functions, the old state of the world must be passed in as a parameter, and the new state of the world returned as a result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Monads I</a:t>
            </a:r>
          </a:p>
        </p:txBody>
      </p:sp>
      <p:sp>
        <p:nvSpPr>
          <p:cNvPr id="97" name="Shape 9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Monads are a way of “quarantining” impure actions so as not to contaminate the rest of the code</a:t>
            </a:r>
          </a:p>
          <a:p>
            <a:pPr lvl="1" marL="800100" indent="-342900">
              <a:buSzPct val="60000"/>
              <a:defRPr sz="2400"/>
            </a:pPr>
            <a:r>
              <a:t>Code in a monad can use pure functions</a:t>
            </a:r>
          </a:p>
          <a:p>
            <a:pPr lvl="1" marL="800100" indent="-342900">
              <a:buSzPct val="60000"/>
              <a:defRPr sz="2400"/>
            </a:pPr>
            <a:r>
              <a:t>Pure functions cannot use code in a monad</a:t>
            </a:r>
          </a:p>
          <a:p>
            <a:pPr>
              <a:defRPr sz="24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Maybe</a:t>
            </a:r>
            <a:r>
              <a:t> is a monad that keeps a possible value of Nothing from escaping into the rest of  the code</a:t>
            </a:r>
          </a:p>
          <a:p>
            <a:pPr>
              <a:defRPr sz="2400"/>
            </a:pPr>
            <a:r>
              <a:t>Input and output operations are only defined in the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IO</a:t>
            </a:r>
            <a:r>
              <a:t> monad</a:t>
            </a:r>
          </a:p>
          <a:p>
            <a:pPr lvl="1" marL="800100" indent="-342900">
              <a:buSzPct val="60000"/>
              <a:defRPr sz="2400"/>
            </a:pPr>
            <a:r>
              <a:t>The type of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getLine</a:t>
            </a:r>
            <a:r>
              <a:t> is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IO String</a:t>
            </a:r>
          </a:p>
          <a:p>
            <a:pPr lvl="1" marL="800100" indent="-342900">
              <a:buSzPct val="60000"/>
              <a:defRPr sz="2400"/>
            </a:pPr>
            <a:r>
              <a:t>The type of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putStrLn</a:t>
            </a:r>
            <a:r>
              <a:t> is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String -&gt; IO ()</a:t>
            </a:r>
          </a:p>
        </p:txBody>
      </p:sp>
      <p:sp>
        <p:nvSpPr>
          <p:cNvPr id="98" name="Shape 98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Monads II</a:t>
            </a:r>
          </a:p>
        </p:txBody>
      </p:sp>
      <p:sp>
        <p:nvSpPr>
          <p:cNvPr id="101" name="Shape 10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899" indent="-342899">
              <a:defRPr sz="2000"/>
            </a:pPr>
            <a:r>
              <a:t>There are three basic operations for a monad:</a:t>
            </a:r>
          </a:p>
          <a:p>
            <a:pPr lvl="1" marL="800100" indent="-342900">
              <a:buSzPct val="60000"/>
              <a:defRPr sz="20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t> puts something into a monad:</a:t>
            </a:r>
            <a:br/>
            <a:r>
              <a:rPr sz="18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return :: Monad m =&gt; a -&gt; m a</a:t>
            </a:r>
            <a:endParaRPr sz="1800"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1" marL="800100" indent="-342900">
              <a:buSzPct val="60000"/>
              <a:defRPr sz="2000"/>
            </a:pPr>
            <a:r>
              <a:t>“bind”, </a:t>
            </a:r>
            <a:r>
              <a:rPr sz="1800"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&gt;&gt;=</a:t>
            </a:r>
            <a:r>
              <a:t>, takes a value out of a monad, applies a function to it, and puts the result back into a monad: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(&gt;&gt;=) :: Monad m =&gt; m a -&gt; (a -&gt; m b) -&gt; m b</a:t>
            </a:r>
          </a:p>
          <a:p>
            <a:pPr lvl="1" marL="800100" indent="-342900">
              <a:buSzPct val="60000"/>
              <a:defRPr sz="2000"/>
            </a:pPr>
            <a:r>
              <a:t>“then”,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&gt;&gt;</a:t>
            </a:r>
            <a:r>
              <a:t>, takes two monads and discards the first: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(&gt;&gt;) :: Monad m =&gt; m a -&gt; m b -&gt; m b</a:t>
            </a:r>
          </a:p>
          <a:p>
            <a:pPr marL="342899" indent="-342899">
              <a:defRPr sz="2000"/>
            </a:pPr>
            <a:r>
              <a:t>Haskell’s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do</a:t>
            </a:r>
            <a:r>
              <a:t> evaluates any number of expressions and returns the value of the last one</a:t>
            </a:r>
          </a:p>
          <a:p>
            <a:pPr lvl="1" marL="800100" indent="-342900">
              <a:buSzPct val="60000"/>
              <a:defRPr sz="20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do</a:t>
            </a:r>
            <a:r>
              <a:t> is syntactic sugar for a sequence of “then” operations</a:t>
            </a:r>
            <a:br/>
          </a:p>
        </p:txBody>
      </p:sp>
      <p:sp>
        <p:nvSpPr>
          <p:cNvPr id="102" name="Shape 10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End</a:t>
            </a:r>
          </a:p>
        </p:txBody>
      </p:sp>
      <p:sp>
        <p:nvSpPr>
          <p:cNvPr id="105" name="Shape 10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06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7316" y="1069975"/>
            <a:ext cx="7209368" cy="54070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Pure functions</a:t>
            </a:r>
          </a:p>
        </p:txBody>
      </p:sp>
      <p:sp>
        <p:nvSpPr>
          <p:cNvPr id="53" name="Shape 5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A </a:t>
            </a:r>
            <a:r>
              <a:rPr>
                <a:solidFill>
                  <a:srgbClr val="FF2600"/>
                </a:solidFill>
              </a:rPr>
              <a:t>pure function</a:t>
            </a:r>
            <a:r>
              <a:t> computes a result based </a:t>
            </a:r>
            <a:r>
              <a:rPr i="1"/>
              <a:t>only</a:t>
            </a:r>
            <a:r>
              <a:t> on its input arguments</a:t>
            </a:r>
          </a:p>
          <a:p>
            <a:pPr lvl="1" marL="800100" indent="-342900">
              <a:buSzPct val="60000"/>
              <a:defRPr sz="2400"/>
            </a:pPr>
            <a:r>
              <a:t>Given the same arguments, a pure function will always return the same result</a:t>
            </a:r>
          </a:p>
          <a:p>
            <a:pPr lvl="1" marL="800100" indent="-342900">
              <a:buSzPct val="60000"/>
              <a:defRPr sz="2400"/>
            </a:pPr>
            <a:r>
              <a:t>A pure function has no </a:t>
            </a:r>
            <a:r>
              <a:rPr>
                <a:solidFill>
                  <a:srgbClr val="FF2600"/>
                </a:solidFill>
              </a:rPr>
              <a:t>side effects</a:t>
            </a:r>
            <a:r>
              <a:t>--</a:t>
            </a:r>
            <a:r>
              <a:rPr i="1"/>
              <a:t>all</a:t>
            </a:r>
            <a:r>
              <a:t> it does is return a result</a:t>
            </a:r>
          </a:p>
          <a:p>
            <a:pPr>
              <a:defRPr sz="2400"/>
            </a:pPr>
            <a:r>
              <a:t>Changing anything in the environment is a side effect</a:t>
            </a:r>
          </a:p>
          <a:p>
            <a:pPr>
              <a:defRPr sz="2400"/>
            </a:pPr>
            <a:r>
              <a:t>Input and output are side effects</a:t>
            </a:r>
            <a:br/>
          </a:p>
        </p:txBody>
      </p:sp>
      <p:sp>
        <p:nvSpPr>
          <p:cNvPr id="54" name="Shape 54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Referential transparency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A function is </a:t>
            </a:r>
            <a:r>
              <a:rPr>
                <a:solidFill>
                  <a:srgbClr val="FF2600"/>
                </a:solidFill>
              </a:rPr>
              <a:t>referentially transparent</a:t>
            </a:r>
            <a:r>
              <a:t> if the call to the function can be replaced by the result of the function, without affecting the behavior of the program</a:t>
            </a:r>
          </a:p>
          <a:p>
            <a:pPr lvl="1" marL="800100" indent="-342900">
              <a:buSzPct val="60000"/>
              <a:defRPr sz="2400"/>
            </a:pPr>
            <a:r>
              <a:t>Pure functions are referentially transparent</a:t>
            </a:r>
          </a:p>
          <a:p>
            <a:pPr lvl="1" marL="800100" indent="-342900">
              <a:buSzPct val="60000"/>
              <a:defRPr sz="2400"/>
            </a:pPr>
            <a:r>
              <a:t>A program composed solely of pure functions can be reduced, step by step, into a single result</a:t>
            </a:r>
          </a:p>
          <a:p>
            <a:pPr>
              <a:defRPr sz="2400"/>
            </a:pPr>
            <a:r>
              <a:t>Consequently, it is much easier to prove the correctness of such programs</a:t>
            </a:r>
          </a:p>
          <a:p>
            <a:pPr>
              <a:defRPr sz="2400"/>
            </a:pPr>
            <a:r>
              <a:t>Proponents of functional programming claim that this also makes it easier for humans to reason about such programs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Immutable and persistent</a:t>
            </a:r>
          </a:p>
        </p:txBody>
      </p:sp>
      <p:sp>
        <p:nvSpPr>
          <p:cNvPr id="61" name="Shape 6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600"/>
            </a:pPr>
            <a:r>
              <a:t>An </a:t>
            </a:r>
            <a:r>
              <a:rPr>
                <a:solidFill>
                  <a:srgbClr val="FF0000"/>
                </a:solidFill>
              </a:rPr>
              <a:t>immutable</a:t>
            </a:r>
            <a:r>
              <a:t> data structure is one that, once created, cannot be modified</a:t>
            </a:r>
          </a:p>
          <a:p>
            <a:pPr lvl="1" marL="800100" indent="-342900">
              <a:buSzPct val="60000"/>
              <a:defRPr sz="2600"/>
            </a:pPr>
            <a:r>
              <a:t>It can be used as a basis for creating a new data structure (for example, creating a “new” list with an additional element)</a:t>
            </a:r>
          </a:p>
          <a:p>
            <a:pPr>
              <a:defRPr sz="2600"/>
            </a:pPr>
            <a:r>
              <a:t>A </a:t>
            </a:r>
            <a:r>
              <a:rPr>
                <a:solidFill>
                  <a:srgbClr val="FF2600"/>
                </a:solidFill>
              </a:rPr>
              <a:t>persistent</a:t>
            </a:r>
            <a:r>
              <a:t> data structure is an immutable data structure that shares part of its structure with other immutable data</a:t>
            </a:r>
          </a:p>
          <a:p>
            <a:pPr lvl="1" marL="800100" indent="-342900">
              <a:buSzPct val="60000"/>
              <a:defRPr sz="2600"/>
            </a:pPr>
            <a:r>
              <a:t>Persistence allows new data structures to be created without massive expense</a:t>
            </a:r>
          </a:p>
          <a:p>
            <a:pPr>
              <a:defRPr sz="2600"/>
            </a:pPr>
            <a:r>
              <a:t>A language is </a:t>
            </a:r>
            <a:r>
              <a:rPr>
                <a:solidFill>
                  <a:srgbClr val="FF2600"/>
                </a:solidFill>
              </a:rPr>
              <a:t>single assignment</a:t>
            </a:r>
            <a:r>
              <a:t> if, once a variable has been assigned a value, the value of that variable cannot be changed</a:t>
            </a:r>
          </a:p>
        </p:txBody>
      </p:sp>
      <p:sp>
        <p:nvSpPr>
          <p:cNvPr id="62" name="Shape 62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Functional programming languages</a:t>
            </a:r>
          </a:p>
        </p:txBody>
      </p:sp>
      <p:sp>
        <p:nvSpPr>
          <p:cNvPr id="65" name="Shape 6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While definitions differ in detail, a </a:t>
            </a:r>
            <a:r>
              <a:rPr>
                <a:solidFill>
                  <a:srgbClr val="FF2600"/>
                </a:solidFill>
              </a:rPr>
              <a:t>functional programming language </a:t>
            </a:r>
            <a:r>
              <a:t>is generally considered to have these features:</a:t>
            </a:r>
          </a:p>
          <a:p>
            <a:pPr lvl="1" marL="800100" indent="-342900">
              <a:buSzPct val="60000"/>
              <a:defRPr sz="2400"/>
            </a:pPr>
            <a:r>
              <a:t>Functions are </a:t>
            </a:r>
            <a:r>
              <a:rPr>
                <a:solidFill>
                  <a:srgbClr val="FF2600"/>
                </a:solidFill>
              </a:rPr>
              <a:t>first-class values</a:t>
            </a:r>
            <a:r>
              <a:t>: They can be stored, passed around, etc., just like any other values</a:t>
            </a:r>
          </a:p>
          <a:p>
            <a:pPr lvl="2" marL="1257300" indent="-342900">
              <a:buSzPct val="60000"/>
              <a:defRPr sz="2400"/>
            </a:pPr>
            <a:r>
              <a:rPr>
                <a:solidFill>
                  <a:srgbClr val="FF2600"/>
                </a:solidFill>
              </a:rPr>
              <a:t>Higher-order functions</a:t>
            </a:r>
            <a:r>
              <a:t> are functions that take functions as arguments, or produce functions as a result, or both</a:t>
            </a:r>
          </a:p>
          <a:p>
            <a:pPr lvl="1" marL="800100" indent="-342900">
              <a:buSzPct val="60000"/>
              <a:defRPr sz="2400"/>
            </a:pPr>
            <a:r>
              <a:t>Literal (anonymous) functions are supported</a:t>
            </a:r>
          </a:p>
          <a:p>
            <a:pPr lvl="1" marL="800100" indent="-342900">
              <a:buSzPct val="60000"/>
              <a:defRPr sz="2400"/>
            </a:pPr>
            <a:r>
              <a:t>Functions are pure</a:t>
            </a:r>
          </a:p>
          <a:p>
            <a:pPr lvl="1" marL="800100" indent="-342900">
              <a:buSzPct val="60000"/>
              <a:defRPr sz="2400"/>
            </a:pPr>
            <a:r>
              <a:t>The language is expression oriented, not statement oriented</a:t>
            </a:r>
          </a:p>
          <a:p>
            <a:pPr lvl="1" marL="800100" indent="-342900">
              <a:buSzPct val="60000"/>
              <a:defRPr sz="2400"/>
            </a:pPr>
            <a:r>
              <a:t>Data is immutable and persistent</a:t>
            </a:r>
          </a:p>
          <a:p>
            <a:pPr lvl="1" marL="800100" indent="-342900">
              <a:buSzPct val="60000"/>
              <a:defRPr sz="2400"/>
            </a:pPr>
            <a:r>
              <a:t>Variables are single-assignment</a:t>
            </a:r>
          </a:p>
        </p:txBody>
      </p:sp>
      <p:sp>
        <p:nvSpPr>
          <p:cNvPr id="66" name="Shape 66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Higher-order functions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6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map</a:t>
            </a:r>
            <a:r>
              <a:t> applies a function to each element of a list, producing a list of results</a:t>
            </a:r>
          </a:p>
          <a:p>
            <a:pPr>
              <a:defRPr sz="26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filter</a:t>
            </a:r>
            <a:r>
              <a:t> applies a predicate to each element of a list, producing a list of those elements that satisfy the predicate</a:t>
            </a:r>
          </a:p>
          <a:p>
            <a:pPr>
              <a:defRPr sz="26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reduce</a:t>
            </a:r>
            <a:r>
              <a:t> (or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fold</a:t>
            </a:r>
            <a:r>
              <a:t>) applies a binary function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f :: a -&gt; a -&gt; a </a:t>
            </a:r>
            <a:r>
              <a:t>to successive elements of a list, returning a single result</a:t>
            </a:r>
          </a:p>
          <a:p>
            <a:pPr lvl="1" marL="800100" indent="-342900">
              <a:buSzPct val="60000"/>
              <a:defRPr b="1" sz="2600"/>
            </a:pPr>
            <a:r>
              <a:t>Variations on reduce:</a:t>
            </a:r>
          </a:p>
          <a:p>
            <a:pPr lvl="2" marL="1257300" indent="-342900">
              <a:buSzPct val="60000"/>
              <a:defRPr sz="2600"/>
            </a:pPr>
            <a:r>
              <a:t>An initial value may or may not be provided</a:t>
            </a:r>
          </a:p>
          <a:p>
            <a:pPr lvl="2" marL="1257300" indent="-342900">
              <a:buSzPct val="60000"/>
              <a:defRPr sz="2600"/>
            </a:pPr>
            <a:r>
              <a:t>The function may be applied left-to-right or</a:t>
            </a:r>
            <a:br/>
            <a:r>
              <a:t>right-to-left</a:t>
            </a:r>
          </a:p>
        </p:txBody>
      </p:sp>
      <p:sp>
        <p:nvSpPr>
          <p:cNvPr id="70" name="Shape 70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Currying and composition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600"/>
            </a:pPr>
            <a:r>
              <a:rPr>
                <a:solidFill>
                  <a:srgbClr val="FF2600"/>
                </a:solidFill>
              </a:rPr>
              <a:t>Currying</a:t>
            </a:r>
            <a:r>
              <a:t> absorbs a parameter into a function, producing a new function</a:t>
            </a:r>
          </a:p>
          <a:p>
            <a:pPr lvl="1" marL="800100" indent="-342900">
              <a:buSzPct val="60000"/>
              <a:defRPr sz="2600"/>
            </a:pPr>
            <a:r>
              <a:rPr b="1"/>
              <a:t>Example:</a:t>
            </a:r>
            <a:br>
              <a:rPr b="1"/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elem 3 [1, 2, 3, 4]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t>is equivalent to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(elem 3) [1, 2, 3, 4]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>
              <a:defRPr sz="2600"/>
            </a:pPr>
            <a:r>
              <a:rPr>
                <a:solidFill>
                  <a:srgbClr val="FF2600"/>
                </a:solidFill>
              </a:rPr>
              <a:t>Function composition</a:t>
            </a:r>
            <a:r>
              <a:t> is combining two or more functions into a single function</a:t>
            </a:r>
          </a:p>
          <a:p>
            <a:pPr lvl="1" marL="800100" indent="-342900">
              <a:buSzPct val="60000"/>
              <a:defRPr sz="2600"/>
            </a:pPr>
            <a:r>
              <a:rPr b="1"/>
              <a:t>Example: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(head . tail) [1, 2, 3, 4]</a:t>
            </a:r>
            <a:br/>
            <a:r>
              <a:t>is equivalent to</a:t>
            </a:r>
            <a:br/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head (tail [1, 2, 3, 4])</a:t>
            </a:r>
          </a:p>
        </p:txBody>
      </p:sp>
      <p:sp>
        <p:nvSpPr>
          <p:cNvPr id="74" name="Shape 74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Closures</a:t>
            </a:r>
          </a:p>
        </p:txBody>
      </p:sp>
      <p:sp>
        <p:nvSpPr>
          <p:cNvPr id="77" name="Shape 7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42899" indent="-342899">
              <a:defRPr sz="2200"/>
            </a:pPr>
            <a:r>
              <a:t>A </a:t>
            </a:r>
            <a:r>
              <a:rPr>
                <a:solidFill>
                  <a:srgbClr val="FF2600"/>
                </a:solidFill>
              </a:rPr>
              <a:t>closure</a:t>
            </a:r>
            <a:r>
              <a:t> is when a function uses variables from its immediate environment (usually an enclosing function)</a:t>
            </a:r>
          </a:p>
          <a:p>
            <a:pPr lvl="1" marL="800100" indent="-342900">
              <a:buSzPct val="60000"/>
              <a:defRPr sz="2200"/>
            </a:pPr>
            <a:r>
              <a:rPr b="1"/>
              <a:t>Example:</a:t>
            </a:r>
            <a:br>
              <a:rPr b="1"/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Prelude&gt; let y = 7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1" marL="800100" indent="-342900">
              <a:buSzPct val="60000"/>
              <a:defRPr sz="22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Prelude&gt; let g = \x -&gt; x + y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1" marL="800100" indent="-342900">
              <a:buSzPct val="60000"/>
              <a:defRPr sz="22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Prelude&gt; g 10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17</a:t>
            </a:r>
          </a:p>
          <a:p>
            <a:pPr lvl="1" marL="800100" indent="-342900">
              <a:buSzPct val="60000"/>
              <a:defRPr sz="2200"/>
            </a:pPr>
            <a:r>
              <a:t>In this example,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y</a:t>
            </a:r>
            <a:r>
              <a:t> is a </a:t>
            </a:r>
            <a:r>
              <a:rPr>
                <a:solidFill>
                  <a:srgbClr val="FF2600"/>
                </a:solidFill>
              </a:rPr>
              <a:t>free variable</a:t>
            </a:r>
            <a:r>
              <a:t> (not bound in the function)</a:t>
            </a:r>
          </a:p>
          <a:p>
            <a:pPr lvl="2" marL="1257300" indent="-342900">
              <a:buSzPct val="60000"/>
              <a:defRPr sz="2200"/>
            </a:pPr>
            <a:r>
              <a:t>The immutable value of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y</a:t>
            </a:r>
            <a:r>
              <a:t> is “closed over” and held by the function </a:t>
            </a: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g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2" marL="1257300" indent="-342900">
              <a:buSzPct val="60000"/>
              <a:defRPr sz="22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Prelude&gt; let y = 5</a:t>
            </a:r>
            <a:endParaRPr>
              <a:solidFill>
                <a:srgbClr val="0000FF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lvl="2" marL="1257300" indent="-342900">
              <a:buSzPct val="60000"/>
              <a:defRPr sz="2200"/>
            </a:pP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Prelude&gt; g 100</a:t>
            </a:r>
            <a:b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</a:br>
            <a:r>
              <a:rPr>
                <a:solidFill>
                  <a:srgbClr val="0000FF"/>
                </a:solidFill>
                <a:latin typeface="Consolas"/>
                <a:ea typeface="Consolas"/>
                <a:cs typeface="Consolas"/>
                <a:sym typeface="Consolas"/>
              </a:rPr>
              <a:t>107</a:t>
            </a:r>
          </a:p>
        </p:txBody>
      </p:sp>
      <p:sp>
        <p:nvSpPr>
          <p:cNvPr id="78" name="Shape 78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Type inference</a:t>
            </a:r>
          </a:p>
        </p:txBody>
      </p:sp>
      <p:sp>
        <p:nvSpPr>
          <p:cNvPr id="81" name="Shape 8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Haskell uses </a:t>
            </a:r>
            <a:r>
              <a:rPr>
                <a:solidFill>
                  <a:srgbClr val="FF2600"/>
                </a:solidFill>
              </a:rPr>
              <a:t>Hindley-Milner type inference</a:t>
            </a:r>
            <a:r>
              <a:t>, by which it is able to determine the type of all variables and expressions</a:t>
            </a:r>
          </a:p>
          <a:p>
            <a:pPr lvl="1" marL="800100" indent="-342900">
              <a:buSzPct val="60000"/>
            </a:pPr>
            <a:r>
              <a:t>Most errors in Haskell are type errors</a:t>
            </a:r>
          </a:p>
          <a:p>
            <a:pPr lvl="1" marL="800100" indent="-342900">
              <a:buSzPct val="60000"/>
            </a:pPr>
            <a:r>
              <a:t>Good style requires the user to provide the type of each user-defined function--this allows almost all errors to be caught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xfrm>
            <a:off x="8950960" y="6570913"/>
            <a:ext cx="193041" cy="2870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1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haskell">
  <a:themeElements>
    <a:clrScheme name="haskel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F00"/>
      </a:accent1>
      <a:accent2>
        <a:srgbClr val="3300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haskel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haskel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haskell">
  <a:themeElements>
    <a:clrScheme name="haskel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F00"/>
      </a:accent1>
      <a:accent2>
        <a:srgbClr val="3300F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haskel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haskel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