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74" r:id="rId5"/>
    <p:sldId id="259" r:id="rId6"/>
    <p:sldId id="260" r:id="rId7"/>
    <p:sldId id="261" r:id="rId8"/>
    <p:sldId id="272" r:id="rId9"/>
    <p:sldId id="262" r:id="rId10"/>
    <p:sldId id="263" r:id="rId11"/>
    <p:sldId id="264" r:id="rId12"/>
    <p:sldId id="273" r:id="rId13"/>
    <p:sldId id="267" r:id="rId14"/>
    <p:sldId id="265" r:id="rId15"/>
    <p:sldId id="268" r:id="rId16"/>
    <p:sldId id="276" r:id="rId17"/>
    <p:sldId id="270" r:id="rId18"/>
    <p:sldId id="278" r:id="rId19"/>
    <p:sldId id="271" r:id="rId20"/>
    <p:sldId id="277" r:id="rId21"/>
    <p:sldId id="269" r:id="rId22"/>
    <p:sldId id="275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7" d="100"/>
          <a:sy n="117" d="100"/>
        </p:scale>
        <p:origin x="-22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E1207-E69C-9241-B131-16A48D6CF10D}" type="datetimeFigureOut">
              <a:rPr lang="en-US" smtClean="0"/>
              <a:pPr/>
              <a:t>12/7/12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71971-8F91-164F-A379-CE032F8855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E1207-E69C-9241-B131-16A48D6CF10D}" type="datetimeFigureOut">
              <a:rPr lang="en-US" smtClean="0"/>
              <a:pPr/>
              <a:t>12/7/12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71971-8F91-164F-A379-CE032F8855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E1207-E69C-9241-B131-16A48D6CF10D}" type="datetimeFigureOut">
              <a:rPr lang="en-US" smtClean="0"/>
              <a:pPr/>
              <a:t>12/7/12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71971-8F91-164F-A379-CE032F8855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E1207-E69C-9241-B131-16A48D6CF10D}" type="datetimeFigureOut">
              <a:rPr lang="en-US" smtClean="0"/>
              <a:pPr/>
              <a:t>12/7/12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71971-8F91-164F-A379-CE032F8855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E1207-E69C-9241-B131-16A48D6CF10D}" type="datetimeFigureOut">
              <a:rPr lang="en-US" smtClean="0"/>
              <a:pPr/>
              <a:t>12/7/12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71971-8F91-164F-A379-CE032F8855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E1207-E69C-9241-B131-16A48D6CF10D}" type="datetimeFigureOut">
              <a:rPr lang="en-US" smtClean="0"/>
              <a:pPr/>
              <a:t>12/7/12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71971-8F91-164F-A379-CE032F8855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E1207-E69C-9241-B131-16A48D6CF10D}" type="datetimeFigureOut">
              <a:rPr lang="en-US" smtClean="0"/>
              <a:pPr/>
              <a:t>12/7/12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71971-8F91-164F-A379-CE032F8855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E1207-E69C-9241-B131-16A48D6CF10D}" type="datetimeFigureOut">
              <a:rPr lang="en-US" smtClean="0"/>
              <a:pPr/>
              <a:t>12/7/12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71971-8F91-164F-A379-CE032F8855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E1207-E69C-9241-B131-16A48D6CF10D}" type="datetimeFigureOut">
              <a:rPr lang="en-US" smtClean="0"/>
              <a:pPr/>
              <a:t>12/7/12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71971-8F91-164F-A379-CE032F8855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E1207-E69C-9241-B131-16A48D6CF10D}" type="datetimeFigureOut">
              <a:rPr lang="en-US" smtClean="0"/>
              <a:pPr/>
              <a:t>12/7/12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71971-8F91-164F-A379-CE032F8855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E1207-E69C-9241-B131-16A48D6CF10D}" type="datetimeFigureOut">
              <a:rPr lang="en-US" smtClean="0"/>
              <a:pPr/>
              <a:t>12/7/12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71971-8F91-164F-A379-CE032F8855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E1207-E69C-9241-B131-16A48D6CF10D}" type="datetimeFigureOut">
              <a:rPr lang="en-US" smtClean="0"/>
              <a:pPr/>
              <a:t>12/7/12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A71971-8F91-164F-A379-CE032F88556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tutsplus.com/course/git-essentials/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Getting Git to work with Eclipse: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The least fun thing you’ll ever do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By Orren Saltzman</a:t>
            </a:r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FFFFFF"/>
                </a:solidFill>
              </a:rPr>
              <a:t>First of all, stare at this for awhile because </a:t>
            </a:r>
            <a:br>
              <a:rPr lang="en-US" sz="2400" dirty="0" smtClean="0">
                <a:solidFill>
                  <a:srgbClr val="FFFFFF"/>
                </a:solidFill>
              </a:rPr>
            </a:br>
            <a:r>
              <a:rPr lang="en-US" sz="2400" dirty="0" smtClean="0">
                <a:solidFill>
                  <a:srgbClr val="FFFFFF"/>
                </a:solidFill>
              </a:rPr>
              <a:t>you’ll never get back to it without starting over</a:t>
            </a:r>
            <a:endParaRPr lang="en-US" sz="2400" dirty="0">
              <a:solidFill>
                <a:srgbClr val="FFFFFF"/>
              </a:solidFill>
            </a:endParaRPr>
          </a:p>
        </p:txBody>
      </p:sp>
      <p:pic>
        <p:nvPicPr>
          <p:cNvPr id="4" name="Content Placeholder 3" descr="Screen Shot 2012-12-04 at Dec 4, 2012. 5.42.49 PM.png"/>
          <p:cNvPicPr>
            <a:picLocks noGrp="1" noChangeAspect="1"/>
          </p:cNvPicPr>
          <p:nvPr>
            <p:ph idx="1"/>
          </p:nvPr>
        </p:nvPicPr>
        <p:blipFill>
          <a:blip r:embed="rId2"/>
          <a:srcRect t="-10396" b="-10396"/>
          <a:stretch>
            <a:fillRect/>
          </a:stretch>
        </p:blipFill>
        <p:spPr>
          <a:xfrm>
            <a:off x="457200" y="908268"/>
            <a:ext cx="8229600" cy="4525963"/>
          </a:xfrm>
        </p:spPr>
      </p:pic>
      <p:sp>
        <p:nvSpPr>
          <p:cNvPr id="5" name="TextBox 4"/>
          <p:cNvSpPr txBox="1"/>
          <p:nvPr/>
        </p:nvSpPr>
        <p:spPr>
          <a:xfrm>
            <a:off x="457200" y="5228897"/>
            <a:ext cx="53655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en-US" dirty="0" smtClean="0">
                <a:solidFill>
                  <a:srgbClr val="FFFFFF"/>
                </a:solidFill>
              </a:rPr>
              <a:t> What does the -</a:t>
            </a:r>
            <a:r>
              <a:rPr lang="en-US" dirty="0" err="1" smtClean="0">
                <a:solidFill>
                  <a:srgbClr val="FFFFFF"/>
                </a:solidFill>
              </a:rPr>
              <a:t>u</a:t>
            </a:r>
            <a:r>
              <a:rPr lang="en-US" dirty="0" smtClean="0">
                <a:solidFill>
                  <a:srgbClr val="FFFFFF"/>
                </a:solidFill>
              </a:rPr>
              <a:t> argument mean?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rgbClr val="FFFFFF"/>
                </a:solidFill>
              </a:rPr>
              <a:t> Didn’t we try this remote add nonsense once already?</a:t>
            </a:r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Cloning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solidFill>
                  <a:srgbClr val="FFFFFF"/>
                </a:solidFill>
              </a:rPr>
              <a:t>-  We’ll get back to -</a:t>
            </a:r>
            <a:r>
              <a:rPr lang="en-US" sz="2400" dirty="0" err="1" smtClean="0">
                <a:solidFill>
                  <a:srgbClr val="FFFFFF"/>
                </a:solidFill>
              </a:rPr>
              <a:t>u</a:t>
            </a:r>
            <a:r>
              <a:rPr lang="en-US" sz="2400" dirty="0" smtClean="0">
                <a:solidFill>
                  <a:srgbClr val="FFFFFF"/>
                </a:solidFill>
              </a:rPr>
              <a:t> in a minute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rgbClr val="FFFFFF"/>
                </a:solidFill>
              </a:rPr>
              <a:t>For now, how about we clone rather than copy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rgbClr val="FFFFFF"/>
                </a:solidFill>
              </a:rPr>
              <a:t>The </a:t>
            </a:r>
            <a:r>
              <a:rPr lang="en-US" sz="2400" dirty="0" err="1" smtClean="0">
                <a:solidFill>
                  <a:srgbClr val="FFFFFF"/>
                </a:solidFill>
              </a:rPr>
              <a:t>github</a:t>
            </a:r>
            <a:r>
              <a:rPr lang="en-US" sz="2400" dirty="0" smtClean="0">
                <a:solidFill>
                  <a:srgbClr val="FFFFFF"/>
                </a:solidFill>
              </a:rPr>
              <a:t> native app is extremely useful for this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rgbClr val="FFFFFF"/>
                </a:solidFill>
              </a:rPr>
              <a:t>Install it, and all of a sudden you have this!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rgbClr val="FFFFFF"/>
                </a:solidFill>
              </a:rPr>
              <a:t>The same thing exists for windows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rgbClr val="FFFFFF"/>
                </a:solidFill>
              </a:rPr>
              <a:t>If you’re on the </a:t>
            </a:r>
            <a:r>
              <a:rPr lang="en-US" sz="2400" dirty="0" err="1" smtClean="0">
                <a:solidFill>
                  <a:srgbClr val="FFFFFF"/>
                </a:solidFill>
              </a:rPr>
              <a:t>linux</a:t>
            </a:r>
            <a:r>
              <a:rPr lang="en-US" sz="2400" dirty="0" smtClean="0">
                <a:solidFill>
                  <a:srgbClr val="FFFFFF"/>
                </a:solidFill>
              </a:rPr>
              <a:t> cluster, no app, but this also works: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rgbClr val="FFFFFF"/>
                </a:solidFill>
              </a:rPr>
              <a:t>Navigate to Eclipse workspace in terminal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rgbClr val="FFFFFF"/>
                </a:solidFill>
              </a:rPr>
              <a:t>git clone &lt;</a:t>
            </a:r>
            <a:r>
              <a:rPr lang="en-US" sz="2400" i="1" dirty="0" err="1" smtClean="0">
                <a:solidFill>
                  <a:srgbClr val="FFFFFF"/>
                </a:solidFill>
              </a:rPr>
              <a:t>url</a:t>
            </a:r>
            <a:r>
              <a:rPr lang="en-US" sz="2400" dirty="0" smtClean="0">
                <a:solidFill>
                  <a:srgbClr val="FFFFFF"/>
                </a:solidFill>
              </a:rPr>
              <a:t>&gt;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rgbClr val="FFFFFF"/>
                </a:solidFill>
              </a:rPr>
              <a:t>Just don’t use git init, it’s messier and you’ll get more network errors</a:t>
            </a:r>
          </a:p>
          <a:p>
            <a:pPr>
              <a:buFontTx/>
              <a:buChar char="-"/>
            </a:pPr>
            <a:endParaRPr lang="en-US" sz="2400" dirty="0">
              <a:solidFill>
                <a:srgbClr val="FFFFFF"/>
              </a:solidFill>
            </a:endParaRPr>
          </a:p>
        </p:txBody>
      </p:sp>
      <p:pic>
        <p:nvPicPr>
          <p:cNvPr id="4" name="Picture 3" descr="Screen Shot 2012-12-04 at Dec 4, 2012. 6.30.59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4326" y="2988330"/>
            <a:ext cx="1638300" cy="381000"/>
          </a:xfrm>
          <a:prstGeom prst="rect">
            <a:avLst/>
          </a:prstGeom>
        </p:spPr>
      </p:pic>
      <p:pic>
        <p:nvPicPr>
          <p:cNvPr id="5" name="Picture 4" descr="Screen Shot 2012-12-04 at Dec 4, 2012. 6.37.58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1185" y="4738417"/>
            <a:ext cx="3898900" cy="3937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A quote: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>
              <a:solidFill>
                <a:srgbClr val="FFFFFF"/>
              </a:solidFill>
            </a:endParaRPr>
          </a:p>
          <a:p>
            <a:pPr>
              <a:buNone/>
            </a:pPr>
            <a:endParaRPr lang="en-US" dirty="0">
              <a:solidFill>
                <a:srgbClr val="FFFFFF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FFFFFF"/>
                </a:solidFill>
              </a:rPr>
              <a:t>“Eclipse is a terrible piece of software and no one should ever use it.”</a:t>
            </a:r>
          </a:p>
          <a:p>
            <a:pPr lvl="8">
              <a:buFontTx/>
              <a:buChar char="-"/>
            </a:pPr>
            <a:endParaRPr lang="en-US" dirty="0" smtClean="0">
              <a:solidFill>
                <a:srgbClr val="FFFFFF"/>
              </a:solidFill>
            </a:endParaRPr>
          </a:p>
          <a:p>
            <a:pPr lvl="8">
              <a:buFontTx/>
              <a:buChar char="-"/>
            </a:pPr>
            <a:endParaRPr lang="en-US" dirty="0" smtClean="0">
              <a:solidFill>
                <a:srgbClr val="FFFFFF"/>
              </a:solidFill>
            </a:endParaRPr>
          </a:p>
          <a:p>
            <a:pPr lvl="8">
              <a:buFontTx/>
              <a:buChar char="-"/>
            </a:pPr>
            <a:r>
              <a:rPr lang="en-US" dirty="0" smtClean="0">
                <a:solidFill>
                  <a:srgbClr val="FFFFFF"/>
                </a:solidFill>
              </a:rPr>
              <a:t>Orren Saltzman</a:t>
            </a:r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Eclipse import wizard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en-US" sz="2400" dirty="0" smtClean="0">
                <a:solidFill>
                  <a:srgbClr val="FFFFFF"/>
                </a:solidFill>
              </a:rPr>
              <a:t>There’s a chance you’ll open up Eclipse and the project will just appear. If it does, don’t question it. Just move on with your life.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rgbClr val="FFFFFF"/>
                </a:solidFill>
              </a:rPr>
              <a:t>If not, right click on your package explorer and click</a:t>
            </a:r>
          </a:p>
          <a:p>
            <a:pPr>
              <a:buFontTx/>
              <a:buChar char="-"/>
            </a:pPr>
            <a:endParaRPr lang="en-US" sz="2400" dirty="0" smtClean="0">
              <a:solidFill>
                <a:srgbClr val="FFFFFF"/>
              </a:solidFill>
            </a:endParaRPr>
          </a:p>
          <a:p>
            <a:pPr>
              <a:buFontTx/>
              <a:buChar char="-"/>
            </a:pPr>
            <a:r>
              <a:rPr lang="en-US" sz="2400" dirty="0" smtClean="0">
                <a:solidFill>
                  <a:srgbClr val="FFFFFF"/>
                </a:solidFill>
              </a:rPr>
              <a:t>If you’re on a Linux machine, you may see a git option in this wizard that will allow you to clone remote repos directly. This worked the one time I tried it, so it’s definitely worth a shot.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rgbClr val="FFFFFF"/>
                </a:solidFill>
              </a:rPr>
              <a:t>If you’re using a </a:t>
            </a:r>
            <a:r>
              <a:rPr lang="en-US" sz="2400" dirty="0" err="1" smtClean="0">
                <a:solidFill>
                  <a:srgbClr val="FFFFFF"/>
                </a:solidFill>
              </a:rPr>
              <a:t>mac</a:t>
            </a:r>
            <a:r>
              <a:rPr lang="en-US" sz="2400" dirty="0" smtClean="0">
                <a:solidFill>
                  <a:srgbClr val="FFFFFF"/>
                </a:solidFill>
              </a:rPr>
              <a:t>, you won’t see this option.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rgbClr val="FFFFFF"/>
                </a:solidFill>
              </a:rPr>
              <a:t>Try General &gt; Existing Projects into Workspace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rgbClr val="FFFFFF"/>
                </a:solidFill>
              </a:rPr>
              <a:t>Last resort: General &gt; File system</a:t>
            </a:r>
            <a:endParaRPr lang="en-US" sz="2400" dirty="0">
              <a:solidFill>
                <a:srgbClr val="FFFFFF"/>
              </a:solidFill>
            </a:endParaRPr>
          </a:p>
        </p:txBody>
      </p:sp>
      <p:pic>
        <p:nvPicPr>
          <p:cNvPr id="4" name="Picture 3" descr="Screen Shot 2012-12-04 at Dec 4, 2012. 10.39.16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3311" y="3016304"/>
            <a:ext cx="1689100" cy="571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Before you do anything else!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>
                <a:solidFill>
                  <a:srgbClr val="FFFFFF"/>
                </a:solidFill>
              </a:rPr>
              <a:t>Add the </a:t>
            </a:r>
            <a:r>
              <a:rPr lang="en-US" smtClean="0">
                <a:solidFill>
                  <a:srgbClr val="FFFFFF"/>
                </a:solidFill>
              </a:rPr>
              <a:t>invisible Eclipse files </a:t>
            </a:r>
            <a:r>
              <a:rPr lang="en-US" dirty="0" smtClean="0">
                <a:solidFill>
                  <a:srgbClr val="FFFFFF"/>
                </a:solidFill>
              </a:rPr>
              <a:t>to .</a:t>
            </a:r>
            <a:r>
              <a:rPr lang="en-US" dirty="0" err="1" smtClean="0">
                <a:solidFill>
                  <a:srgbClr val="FFFFFF"/>
                </a:solidFill>
              </a:rPr>
              <a:t>gitignore</a:t>
            </a:r>
            <a:endParaRPr lang="en-US" dirty="0" smtClean="0">
              <a:solidFill>
                <a:srgbClr val="FFFFFF"/>
              </a:solidFill>
            </a:endParaRPr>
          </a:p>
          <a:p>
            <a:pPr>
              <a:buFontTx/>
              <a:buChar char="-"/>
            </a:pPr>
            <a:r>
              <a:rPr lang="en-US" dirty="0" smtClean="0">
                <a:solidFill>
                  <a:srgbClr val="FFFFFF"/>
                </a:solidFill>
              </a:rPr>
              <a:t>You don’t want your partner getting these, they need to make their own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rgbClr val="FFFFFF"/>
                </a:solidFill>
              </a:rPr>
              <a:t>format: One ignore per line, wildcards allowed (*)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rgbClr val="FFFFFF"/>
                </a:solidFill>
              </a:rPr>
              <a:t>Finally, it’s time to make our first commit….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So you want to commit…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2400" dirty="0" smtClean="0">
                <a:solidFill>
                  <a:srgbClr val="FFFFFF"/>
                </a:solidFill>
              </a:rPr>
              <a:t>You aren’t out of the woods yet. Your first commit from here is a delicate process.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rgbClr val="FFFFFF"/>
                </a:solidFill>
              </a:rPr>
              <a:t>You can try add, commit, push like normal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rgbClr val="FFFFFF"/>
                </a:solidFill>
              </a:rPr>
              <a:t>If this doesn’t work, try fetch, pull, push.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rgbClr val="FFFFFF"/>
                </a:solidFill>
              </a:rPr>
              <a:t>This will be necessary if git thinks something has changed on </a:t>
            </a:r>
            <a:r>
              <a:rPr lang="en-US" sz="2400" dirty="0" err="1" smtClean="0">
                <a:solidFill>
                  <a:srgbClr val="FFFFFF"/>
                </a:solidFill>
              </a:rPr>
              <a:t>github</a:t>
            </a:r>
            <a:r>
              <a:rPr lang="en-US" sz="2400" dirty="0" smtClean="0">
                <a:solidFill>
                  <a:srgbClr val="FFFFFF"/>
                </a:solidFill>
              </a:rPr>
              <a:t> for some reason.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rgbClr val="FFFFFF"/>
                </a:solidFill>
              </a:rPr>
              <a:t>Sometimes it will give you this crap:</a:t>
            </a:r>
          </a:p>
          <a:p>
            <a:pPr>
              <a:buFontTx/>
              <a:buChar char="-"/>
            </a:pPr>
            <a:endParaRPr lang="en-US" sz="2400" dirty="0" smtClean="0">
              <a:solidFill>
                <a:srgbClr val="FFFFFF"/>
              </a:solidFill>
            </a:endParaRPr>
          </a:p>
          <a:p>
            <a:pPr>
              <a:buFontTx/>
              <a:buChar char="-"/>
            </a:pPr>
            <a:r>
              <a:rPr lang="en-US" sz="2400" dirty="0" smtClean="0">
                <a:solidFill>
                  <a:srgbClr val="FFFFFF"/>
                </a:solidFill>
              </a:rPr>
              <a:t>Just do what it says and specify ‘master’ after ‘origin’</a:t>
            </a:r>
          </a:p>
        </p:txBody>
      </p:sp>
      <p:pic>
        <p:nvPicPr>
          <p:cNvPr id="4" name="Picture 3" descr="Screen Shot 2012-12-05 at Dec 5, 2012. 2.10.35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027" y="4505651"/>
            <a:ext cx="4851400" cy="571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Y U NO USE –U?!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>
                <a:solidFill>
                  <a:srgbClr val="FFFFFF"/>
                </a:solidFill>
              </a:rPr>
              <a:t>By the way, the -</a:t>
            </a:r>
            <a:r>
              <a:rPr lang="en-US" dirty="0" err="1" smtClean="0">
                <a:solidFill>
                  <a:srgbClr val="FFFFFF"/>
                </a:solidFill>
              </a:rPr>
              <a:t>u</a:t>
            </a:r>
            <a:r>
              <a:rPr lang="en-US" dirty="0" smtClean="0">
                <a:solidFill>
                  <a:srgbClr val="FFFFFF"/>
                </a:solidFill>
              </a:rPr>
              <a:t> argument in push means ‘upstream’, and defines the remote repo you specify as the default and central repo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rgbClr val="FFFFFF"/>
                </a:solidFill>
              </a:rPr>
              <a:t>If you successfully use (</a:t>
            </a:r>
            <a:r>
              <a:rPr lang="en-US" dirty="0" err="1" smtClean="0">
                <a:solidFill>
                  <a:srgbClr val="FFFFFF"/>
                </a:solidFill>
              </a:rPr>
              <a:t>git</a:t>
            </a:r>
            <a:r>
              <a:rPr lang="en-US" dirty="0" smtClean="0">
                <a:solidFill>
                  <a:srgbClr val="FFFFFF"/>
                </a:solidFill>
              </a:rPr>
              <a:t> push origin -</a:t>
            </a:r>
            <a:r>
              <a:rPr lang="en-US" dirty="0" err="1" smtClean="0">
                <a:solidFill>
                  <a:srgbClr val="FFFFFF"/>
                </a:solidFill>
              </a:rPr>
              <a:t>u</a:t>
            </a:r>
            <a:r>
              <a:rPr lang="en-US" dirty="0" smtClean="0">
                <a:solidFill>
                  <a:srgbClr val="FFFFFF"/>
                </a:solidFill>
              </a:rPr>
              <a:t>) once, you never have to specify the remote name again, just (</a:t>
            </a:r>
            <a:r>
              <a:rPr lang="en-US" dirty="0" err="1" smtClean="0">
                <a:solidFill>
                  <a:srgbClr val="FFFFFF"/>
                </a:solidFill>
              </a:rPr>
              <a:t>git</a:t>
            </a:r>
            <a:r>
              <a:rPr lang="en-US" dirty="0" smtClean="0">
                <a:solidFill>
                  <a:srgbClr val="FFFFFF"/>
                </a:solidFill>
              </a:rPr>
              <a:t> push)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Some things to make this easier: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>
                <a:solidFill>
                  <a:srgbClr val="FFFFFF"/>
                </a:solidFill>
              </a:rPr>
              <a:t>								Aliases!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rgbClr val="FFFFFF"/>
                </a:solidFill>
              </a:rPr>
              <a:t>If you haven’t used them yet, they can save you tons of time.</a:t>
            </a:r>
          </a:p>
          <a:p>
            <a:pPr>
              <a:buFontTx/>
              <a:buChar char="-"/>
            </a:pPr>
            <a:endParaRPr lang="en-US" dirty="0" smtClean="0">
              <a:solidFill>
                <a:srgbClr val="FFFFFF"/>
              </a:solidFill>
            </a:endParaRPr>
          </a:p>
          <a:p>
            <a:pPr>
              <a:buFontTx/>
              <a:buChar char="-"/>
            </a:pPr>
            <a:endParaRPr lang="en-US" dirty="0" smtClean="0">
              <a:solidFill>
                <a:srgbClr val="FFFFFF"/>
              </a:solidFill>
            </a:endParaRPr>
          </a:p>
          <a:p>
            <a:pPr>
              <a:buFontTx/>
              <a:buChar char="-"/>
            </a:pPr>
            <a:endParaRPr lang="en-US" dirty="0" smtClean="0">
              <a:solidFill>
                <a:srgbClr val="FFFFFF"/>
              </a:solidFill>
            </a:endParaRPr>
          </a:p>
          <a:p>
            <a:pPr>
              <a:buFontTx/>
              <a:buChar char="-"/>
            </a:pPr>
            <a:endParaRPr lang="en-US" dirty="0" smtClean="0">
              <a:solidFill>
                <a:srgbClr val="FFFFFF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FFFFFF"/>
                </a:solidFill>
              </a:rPr>
              <a:t>Those first two are the absolute best thing of ever</a:t>
            </a:r>
          </a:p>
          <a:p>
            <a:pPr>
              <a:buNone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Picture 3" descr="Screen Shot 2012-12-04 at Dec 4, 2012. 11.15.42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118" y="3617475"/>
            <a:ext cx="5295900" cy="1384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Aliases on Windows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The Windows equivalent of </a:t>
            </a:r>
            <a:r>
              <a:rPr lang="en-US" dirty="0" smtClean="0">
                <a:solidFill>
                  <a:srgbClr val="FFFF00"/>
                </a:solidFill>
              </a:rPr>
              <a:t>alias</a:t>
            </a:r>
            <a:r>
              <a:rPr lang="en-US" dirty="0" smtClean="0">
                <a:solidFill>
                  <a:srgbClr val="FFFFFF"/>
                </a:solidFill>
              </a:rPr>
              <a:t> is </a:t>
            </a:r>
            <a:r>
              <a:rPr lang="en-US" dirty="0" err="1" smtClean="0">
                <a:solidFill>
                  <a:srgbClr val="FFFF00"/>
                </a:solidFill>
              </a:rPr>
              <a:t>doskey</a:t>
            </a:r>
            <a:endParaRPr lang="en-US" dirty="0" smtClean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Here’s an example file:</a:t>
            </a:r>
            <a:br>
              <a:rPr lang="en-US" dirty="0" smtClean="0">
                <a:solidFill>
                  <a:srgbClr val="FFFFFF"/>
                </a:solidFill>
              </a:rPr>
            </a:br>
            <a:r>
              <a:rPr lang="en-US" dirty="0" smtClean="0">
                <a:solidFill>
                  <a:srgbClr val="FFFFFF"/>
                </a:solidFill>
              </a:rPr>
              <a:t/>
            </a:r>
            <a:br>
              <a:rPr lang="en-US" dirty="0" smtClean="0">
                <a:solidFill>
                  <a:srgbClr val="FFFFFF"/>
                </a:solidFill>
              </a:rPr>
            </a:br>
            <a:r>
              <a:rPr lang="en-US" dirty="0" smtClean="0">
                <a:solidFill>
                  <a:srgbClr val="FFFFFF"/>
                </a:solidFill>
              </a:rPr>
              <a:t/>
            </a:r>
            <a:br>
              <a:rPr lang="en-US" dirty="0" smtClean="0">
                <a:solidFill>
                  <a:srgbClr val="FFFFFF"/>
                </a:solidFill>
              </a:rPr>
            </a:br>
            <a:r>
              <a:rPr lang="en-US" dirty="0" smtClean="0">
                <a:solidFill>
                  <a:srgbClr val="FFFFFF"/>
                </a:solidFill>
              </a:rPr>
              <a:t/>
            </a:r>
            <a:br>
              <a:rPr lang="en-US" dirty="0" smtClean="0">
                <a:solidFill>
                  <a:srgbClr val="FFFFFF"/>
                </a:solidFill>
              </a:rPr>
            </a:br>
            <a:r>
              <a:rPr lang="en-US" dirty="0" smtClean="0">
                <a:solidFill>
                  <a:srgbClr val="FFFFFF"/>
                </a:solidFill>
              </a:rPr>
              <a:t/>
            </a:r>
            <a:br>
              <a:rPr lang="en-US" dirty="0" smtClean="0">
                <a:solidFill>
                  <a:srgbClr val="FFFFFF"/>
                </a:solidFill>
              </a:rPr>
            </a:br>
            <a:endParaRPr lang="en-US" dirty="0" smtClean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Name it (for example) </a:t>
            </a:r>
            <a:r>
              <a:rPr lang="en-US" dirty="0" err="1" smtClean="0">
                <a:solidFill>
                  <a:srgbClr val="FFFF00"/>
                </a:solidFill>
              </a:rPr>
              <a:t>aliases.bat</a:t>
            </a:r>
            <a:r>
              <a:rPr lang="en-US" dirty="0" smtClean="0">
                <a:solidFill>
                  <a:srgbClr val="FFFFFF"/>
                </a:solidFill>
              </a:rPr>
              <a:t>, run as </a:t>
            </a:r>
            <a:r>
              <a:rPr lang="en-US" dirty="0" smtClean="0">
                <a:solidFill>
                  <a:srgbClr val="FFFF00"/>
                </a:solidFill>
              </a:rPr>
              <a:t>aliases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890645"/>
            <a:ext cx="7924800" cy="2032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43347" y="1198301"/>
            <a:ext cx="3278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(Added by Dave)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3955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Branches, tags, and remote content, all viewable from the terminal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Content Placeholder 3" descr="Screen Shot 2012-12-04 at Dec 4, 2012. 11.16.50 PM.png"/>
          <p:cNvPicPr>
            <a:picLocks noGrp="1" noChangeAspect="1"/>
          </p:cNvPicPr>
          <p:nvPr>
            <p:ph idx="1"/>
          </p:nvPr>
        </p:nvPicPr>
        <p:blipFill>
          <a:blip r:embed="rId2"/>
          <a:srcRect t="-3026" b="-3026"/>
          <a:stretch>
            <a:fillRect/>
          </a:stretch>
        </p:blipFill>
        <p:spPr/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Why am I qualified to talk about this?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4966"/>
            <a:ext cx="8229600" cy="525517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2400" dirty="0" smtClean="0">
                <a:solidFill>
                  <a:srgbClr val="FFFFFF"/>
                </a:solidFill>
              </a:rPr>
              <a:t>I probably have some minor form of OCD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rgbClr val="FFFFFF"/>
                </a:solidFill>
              </a:rPr>
              <a:t>As a result, I spent valuable time learning about this when I should have been working on the actual assignments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rgbClr val="FFFFFF"/>
                </a:solidFill>
              </a:rPr>
              <a:t>I’ve voluntarily been helping others to set up their Git Repos, for practice (or maybe because I enjoy pain)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rgbClr val="FFFFFF"/>
                </a:solidFill>
              </a:rPr>
              <a:t>I didn’t spend hours on the </a:t>
            </a:r>
            <a:r>
              <a:rPr lang="en-US" sz="2400" dirty="0" err="1" smtClean="0">
                <a:solidFill>
                  <a:srgbClr val="FFFFFF"/>
                </a:solidFill>
              </a:rPr>
              <a:t>githug</a:t>
            </a:r>
            <a:r>
              <a:rPr lang="en-US" sz="2400" dirty="0" smtClean="0">
                <a:solidFill>
                  <a:srgbClr val="FFFFFF"/>
                </a:solidFill>
              </a:rPr>
              <a:t> assignment typing nonsense into a black box for nothing</a:t>
            </a:r>
          </a:p>
          <a:p>
            <a:pPr>
              <a:buFontTx/>
              <a:buChar char="-"/>
            </a:pPr>
            <a:endParaRPr lang="en-US" sz="2400" dirty="0" smtClean="0">
              <a:solidFill>
                <a:srgbClr val="FFFFFF"/>
              </a:solidFill>
            </a:endParaRPr>
          </a:p>
          <a:p>
            <a:pPr>
              <a:buFontTx/>
              <a:buChar char="-"/>
            </a:pPr>
            <a:endParaRPr lang="en-US" sz="2400" dirty="0" smtClean="0">
              <a:solidFill>
                <a:srgbClr val="FFFFFF"/>
              </a:solidFill>
            </a:endParaRPr>
          </a:p>
          <a:p>
            <a:pPr>
              <a:buFontTx/>
              <a:buChar char="-"/>
            </a:pPr>
            <a:endParaRPr lang="en-US" sz="2400" dirty="0" smtClean="0">
              <a:solidFill>
                <a:srgbClr val="FFFFFF"/>
              </a:solidFill>
            </a:endParaRPr>
          </a:p>
          <a:p>
            <a:pPr>
              <a:buFontTx/>
              <a:buChar char="-"/>
            </a:pPr>
            <a:r>
              <a:rPr lang="en-US" sz="2400" dirty="0" smtClean="0">
                <a:solidFill>
                  <a:srgbClr val="FFFFFF"/>
                </a:solidFill>
              </a:rPr>
              <a:t>I take it personally when software doesn’t do as I say.</a:t>
            </a:r>
            <a:endParaRPr lang="en-US" sz="2400" dirty="0">
              <a:solidFill>
                <a:srgbClr val="FFFFFF"/>
              </a:solidFill>
            </a:endParaRPr>
          </a:p>
        </p:txBody>
      </p:sp>
      <p:pic>
        <p:nvPicPr>
          <p:cNvPr id="4" name="Picture 3" descr="Screen Shot 2012-12-04 at Dec 4, 2012. 5.33.40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621" y="4155965"/>
            <a:ext cx="7454900" cy="114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Some source material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en-US" dirty="0" smtClean="0">
                <a:solidFill>
                  <a:srgbClr val="FFFFFF"/>
                </a:solidFill>
              </a:rPr>
              <a:t>Lots of info online, but none of it is well- </a:t>
            </a:r>
            <a:r>
              <a:rPr lang="en-US" dirty="0" err="1" smtClean="0">
                <a:solidFill>
                  <a:srgbClr val="FFFFFF"/>
                </a:solidFill>
              </a:rPr>
              <a:t>curated</a:t>
            </a:r>
            <a:endParaRPr lang="en-US" dirty="0" smtClean="0">
              <a:solidFill>
                <a:srgbClr val="FFFFFF"/>
              </a:solidFill>
            </a:endParaRPr>
          </a:p>
          <a:p>
            <a:pPr>
              <a:buFontTx/>
              <a:buChar char="-"/>
            </a:pPr>
            <a:r>
              <a:rPr lang="en-US" dirty="0" smtClean="0">
                <a:solidFill>
                  <a:srgbClr val="FFFFFF"/>
                </a:solidFill>
              </a:rPr>
              <a:t>The </a:t>
            </a:r>
            <a:r>
              <a:rPr lang="en-US" dirty="0" err="1" smtClean="0">
                <a:solidFill>
                  <a:srgbClr val="FFFFFF"/>
                </a:solidFill>
              </a:rPr>
              <a:t>Tuts</a:t>
            </a:r>
            <a:r>
              <a:rPr lang="en-US" dirty="0" smtClean="0">
                <a:solidFill>
                  <a:srgbClr val="FFFFFF"/>
                </a:solidFill>
              </a:rPr>
              <a:t>+ Premium video course on </a:t>
            </a:r>
            <a:r>
              <a:rPr lang="en-US" dirty="0" err="1" smtClean="0">
                <a:solidFill>
                  <a:srgbClr val="FFFFFF"/>
                </a:solidFill>
              </a:rPr>
              <a:t>git</a:t>
            </a:r>
            <a:r>
              <a:rPr lang="en-US" dirty="0" smtClean="0">
                <a:solidFill>
                  <a:srgbClr val="FFFFFF"/>
                </a:solidFill>
              </a:rPr>
              <a:t> essentials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rgbClr val="FFFFFF"/>
                </a:solidFill>
                <a:hlinkClick r:id="rId2"/>
              </a:rPr>
              <a:t>https://tutsplus.com/course/git-essentials/</a:t>
            </a:r>
            <a:endParaRPr lang="en-US" dirty="0" smtClean="0">
              <a:solidFill>
                <a:srgbClr val="FFFFFF"/>
              </a:solidFill>
            </a:endParaRPr>
          </a:p>
          <a:p>
            <a:pPr>
              <a:buFontTx/>
              <a:buChar char="-"/>
            </a:pPr>
            <a:r>
              <a:rPr lang="en-US" dirty="0" smtClean="0">
                <a:solidFill>
                  <a:srgbClr val="FFFFFF"/>
                </a:solidFill>
              </a:rPr>
              <a:t>Unfortunately, there’s a monthly fee, but I would recommend paying for one month, downloading everything that interests you, and then cancelling.</a:t>
            </a:r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Congrats, you’ve survived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7371" y="2010158"/>
            <a:ext cx="381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 final note…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 dirty="0" smtClean="0">
                <a:solidFill>
                  <a:srgbClr val="FFFFFF"/>
                </a:solidFill>
              </a:rPr>
              <a:t>If you would like to refer to this presentation in the future (and I can’t imagine why) I put it on the web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rgbClr val="FFFFFF"/>
                </a:solidFill>
              </a:rPr>
              <a:t>But unfortunately, I placed it in a </a:t>
            </a:r>
            <a:r>
              <a:rPr lang="en-US" dirty="0" err="1" smtClean="0">
                <a:solidFill>
                  <a:srgbClr val="FFFFFF"/>
                </a:solidFill>
              </a:rPr>
              <a:t>github</a:t>
            </a:r>
            <a:r>
              <a:rPr lang="en-US" dirty="0" smtClean="0">
                <a:solidFill>
                  <a:srgbClr val="FFFFFF"/>
                </a:solidFill>
              </a:rPr>
              <a:t> repo, so you’ll probably never find it.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rgbClr val="FFFFFF"/>
                </a:solidFill>
              </a:rPr>
              <a:t>Username: </a:t>
            </a:r>
            <a:r>
              <a:rPr lang="en-US" dirty="0" err="1" smtClean="0">
                <a:solidFill>
                  <a:srgbClr val="FFFFFF"/>
                </a:solidFill>
              </a:rPr>
              <a:t>orren</a:t>
            </a:r>
            <a:endParaRPr lang="en-US" dirty="0" smtClean="0">
              <a:solidFill>
                <a:srgbClr val="FFFFFF"/>
              </a:solidFill>
            </a:endParaRPr>
          </a:p>
          <a:p>
            <a:pPr>
              <a:buFontTx/>
              <a:buChar char="-"/>
            </a:pPr>
            <a:r>
              <a:rPr lang="en-US" dirty="0" smtClean="0">
                <a:solidFill>
                  <a:srgbClr val="FFFFFF"/>
                </a:solidFill>
              </a:rPr>
              <a:t>Repo name: </a:t>
            </a:r>
            <a:r>
              <a:rPr lang="en-US" smtClean="0">
                <a:solidFill>
                  <a:srgbClr val="FFFFFF"/>
                </a:solidFill>
              </a:rPr>
              <a:t>why_no_workee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Where do we even start?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36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>
                <a:solidFill>
                  <a:srgbClr val="FFFFFF"/>
                </a:solidFill>
              </a:rPr>
              <a:t>We could start in Eclipse:</a:t>
            </a:r>
          </a:p>
          <a:p>
            <a:pPr>
              <a:buFontTx/>
              <a:buChar char="-"/>
            </a:pPr>
            <a:r>
              <a:rPr lang="en-US" sz="2000" dirty="0" smtClean="0">
                <a:solidFill>
                  <a:srgbClr val="FFFFFF"/>
                </a:solidFill>
              </a:rPr>
              <a:t>Create a new project from the package directory</a:t>
            </a:r>
          </a:p>
          <a:p>
            <a:pPr>
              <a:buFontTx/>
              <a:buChar char="-"/>
            </a:pPr>
            <a:r>
              <a:rPr lang="en-US" sz="2000" dirty="0" smtClean="0">
                <a:solidFill>
                  <a:srgbClr val="FFFFFF"/>
                </a:solidFill>
              </a:rPr>
              <a:t>Create a new local repo (git init)</a:t>
            </a:r>
          </a:p>
          <a:p>
            <a:pPr>
              <a:buFontTx/>
              <a:buChar char="-"/>
            </a:pPr>
            <a:r>
              <a:rPr lang="en-US" sz="2000" dirty="0" smtClean="0">
                <a:solidFill>
                  <a:srgbClr val="FFFFFF"/>
                </a:solidFill>
              </a:rPr>
              <a:t>Create a new empty remote repo on </a:t>
            </a:r>
            <a:r>
              <a:rPr lang="en-US" sz="2000" dirty="0" err="1" smtClean="0">
                <a:solidFill>
                  <a:srgbClr val="FFFFFF"/>
                </a:solidFill>
              </a:rPr>
              <a:t>github.com</a:t>
            </a:r>
            <a:endParaRPr lang="en-US" sz="2000" dirty="0" smtClean="0">
              <a:solidFill>
                <a:srgbClr val="FFFFFF"/>
              </a:solidFill>
            </a:endParaRPr>
          </a:p>
          <a:p>
            <a:pPr>
              <a:buFontTx/>
              <a:buChar char="-"/>
            </a:pPr>
            <a:r>
              <a:rPr lang="en-US" sz="2000" dirty="0" smtClean="0">
                <a:solidFill>
                  <a:srgbClr val="FFFFFF"/>
                </a:solidFill>
              </a:rPr>
              <a:t>Connect them using (git remote add origin &lt;</a:t>
            </a:r>
            <a:r>
              <a:rPr lang="en-US" sz="2000" i="1" dirty="0" err="1" smtClean="0">
                <a:solidFill>
                  <a:srgbClr val="FFFFFF"/>
                </a:solidFill>
              </a:rPr>
              <a:t>url</a:t>
            </a:r>
            <a:r>
              <a:rPr lang="en-US" sz="2000" dirty="0" smtClean="0">
                <a:solidFill>
                  <a:srgbClr val="FFFFFF"/>
                </a:solidFill>
              </a:rPr>
              <a:t>&gt;)</a:t>
            </a:r>
          </a:p>
          <a:p>
            <a:pPr>
              <a:buFontTx/>
              <a:buChar char="-"/>
            </a:pPr>
            <a:r>
              <a:rPr lang="en-US" sz="2000" dirty="0" smtClean="0">
                <a:solidFill>
                  <a:srgbClr val="FFFFFF"/>
                </a:solidFill>
              </a:rPr>
              <a:t>Make some commits</a:t>
            </a:r>
          </a:p>
          <a:p>
            <a:pPr>
              <a:buFontTx/>
              <a:buChar char="-"/>
            </a:pPr>
            <a:r>
              <a:rPr lang="en-US" sz="2000" dirty="0" smtClean="0">
                <a:solidFill>
                  <a:srgbClr val="FFFFFF"/>
                </a:solidFill>
              </a:rPr>
              <a:t>Attempt to push to remote repo using (git push origin)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Where do we even start?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36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>
                <a:solidFill>
                  <a:srgbClr val="FFFFFF"/>
                </a:solidFill>
              </a:rPr>
              <a:t>We could start in Eclipse:</a:t>
            </a:r>
          </a:p>
          <a:p>
            <a:pPr>
              <a:buFontTx/>
              <a:buChar char="-"/>
            </a:pPr>
            <a:r>
              <a:rPr lang="en-US" sz="2000" dirty="0" smtClean="0">
                <a:solidFill>
                  <a:srgbClr val="FFFFFF"/>
                </a:solidFill>
              </a:rPr>
              <a:t>Create a new project from the package directory</a:t>
            </a:r>
          </a:p>
          <a:p>
            <a:pPr>
              <a:buFontTx/>
              <a:buChar char="-"/>
            </a:pPr>
            <a:r>
              <a:rPr lang="en-US" sz="2000" dirty="0" smtClean="0">
                <a:solidFill>
                  <a:srgbClr val="FFFFFF"/>
                </a:solidFill>
              </a:rPr>
              <a:t>Create a new local repo (git init)</a:t>
            </a:r>
          </a:p>
          <a:p>
            <a:pPr>
              <a:buFontTx/>
              <a:buChar char="-"/>
            </a:pPr>
            <a:r>
              <a:rPr lang="en-US" sz="2000" dirty="0" smtClean="0">
                <a:solidFill>
                  <a:srgbClr val="FFFFFF"/>
                </a:solidFill>
              </a:rPr>
              <a:t>Create a new empty remote repo on </a:t>
            </a:r>
            <a:r>
              <a:rPr lang="en-US" sz="2000" dirty="0" err="1" smtClean="0">
                <a:solidFill>
                  <a:srgbClr val="FFFFFF"/>
                </a:solidFill>
              </a:rPr>
              <a:t>github.com</a:t>
            </a:r>
            <a:endParaRPr lang="en-US" sz="2000" dirty="0" smtClean="0">
              <a:solidFill>
                <a:srgbClr val="FFFFFF"/>
              </a:solidFill>
            </a:endParaRPr>
          </a:p>
          <a:p>
            <a:pPr>
              <a:buFontTx/>
              <a:buChar char="-"/>
            </a:pPr>
            <a:r>
              <a:rPr lang="en-US" sz="2000" dirty="0" smtClean="0">
                <a:solidFill>
                  <a:srgbClr val="FFFFFF"/>
                </a:solidFill>
              </a:rPr>
              <a:t>Connect them using (git remote add origin &lt;</a:t>
            </a:r>
            <a:r>
              <a:rPr lang="en-US" sz="2000" i="1" dirty="0" err="1" smtClean="0">
                <a:solidFill>
                  <a:srgbClr val="FFFFFF"/>
                </a:solidFill>
              </a:rPr>
              <a:t>url</a:t>
            </a:r>
            <a:r>
              <a:rPr lang="en-US" sz="2000" dirty="0" smtClean="0">
                <a:solidFill>
                  <a:srgbClr val="FFFFFF"/>
                </a:solidFill>
              </a:rPr>
              <a:t>&gt;)</a:t>
            </a:r>
          </a:p>
          <a:p>
            <a:pPr>
              <a:buFontTx/>
              <a:buChar char="-"/>
            </a:pPr>
            <a:r>
              <a:rPr lang="en-US" sz="2000" dirty="0" smtClean="0">
                <a:solidFill>
                  <a:srgbClr val="FFFFFF"/>
                </a:solidFill>
              </a:rPr>
              <a:t>Make some commits</a:t>
            </a:r>
          </a:p>
          <a:p>
            <a:pPr>
              <a:buFontTx/>
              <a:buChar char="-"/>
            </a:pPr>
            <a:r>
              <a:rPr lang="en-US" sz="2000" dirty="0" smtClean="0">
                <a:solidFill>
                  <a:srgbClr val="FFFFFF"/>
                </a:solidFill>
              </a:rPr>
              <a:t>Attempt to push to remote repo using (git push origin)</a:t>
            </a:r>
          </a:p>
          <a:p>
            <a:pPr>
              <a:buFontTx/>
              <a:buChar char="-"/>
            </a:pPr>
            <a:r>
              <a:rPr lang="en-US" sz="2000" dirty="0" smtClean="0">
                <a:solidFill>
                  <a:srgbClr val="FFFFFF"/>
                </a:solidFill>
              </a:rPr>
              <a:t>Receive cryptic and mysterious error messages you can do nothing about:</a:t>
            </a:r>
          </a:p>
          <a:p>
            <a:pPr>
              <a:buFontTx/>
              <a:buChar char="-"/>
            </a:pPr>
            <a:endParaRPr lang="en-US" sz="2000" dirty="0" smtClean="0">
              <a:solidFill>
                <a:srgbClr val="FFFFFF"/>
              </a:solidFill>
            </a:endParaRPr>
          </a:p>
          <a:p>
            <a:pPr>
              <a:buFontTx/>
              <a:buChar char="-"/>
            </a:pPr>
            <a:endParaRPr lang="en-US" sz="2000" dirty="0" smtClean="0">
              <a:solidFill>
                <a:srgbClr val="FFFFFF"/>
              </a:solidFill>
            </a:endParaRPr>
          </a:p>
          <a:p>
            <a:pPr>
              <a:buFontTx/>
              <a:buChar char="-"/>
            </a:pPr>
            <a:endParaRPr lang="en-US" sz="2000" dirty="0" smtClean="0">
              <a:solidFill>
                <a:srgbClr val="FFFFFF"/>
              </a:solidFill>
            </a:endParaRPr>
          </a:p>
          <a:p>
            <a:pPr>
              <a:buFontTx/>
              <a:buChar char="-"/>
            </a:pPr>
            <a:r>
              <a:rPr lang="en-US" sz="2000" dirty="0" smtClean="0">
                <a:solidFill>
                  <a:srgbClr val="FFFFFF"/>
                </a:solidFill>
              </a:rPr>
              <a:t>Go insane, fail classes, drop out of MCIT, become a crazy hobo</a:t>
            </a:r>
          </a:p>
        </p:txBody>
      </p:sp>
      <p:pic>
        <p:nvPicPr>
          <p:cNvPr id="4" name="Picture 3" descr="Screen Shot 2012-12-04 at Dec 4, 2012. 4.46.01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821" y="4508117"/>
            <a:ext cx="4787900" cy="1003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Where do we even start?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solidFill>
                  <a:srgbClr val="FFFFFF"/>
                </a:solidFill>
              </a:rPr>
              <a:t>We could start at </a:t>
            </a:r>
            <a:r>
              <a:rPr lang="en-US" sz="2400" dirty="0" err="1" smtClean="0">
                <a:solidFill>
                  <a:srgbClr val="FFFFFF"/>
                </a:solidFill>
              </a:rPr>
              <a:t>github</a:t>
            </a:r>
            <a:r>
              <a:rPr lang="en-US" sz="2400" dirty="0" smtClean="0">
                <a:solidFill>
                  <a:srgbClr val="FFFFFF"/>
                </a:solidFill>
              </a:rPr>
              <a:t>: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rgbClr val="FFFFFF"/>
                </a:solidFill>
              </a:rPr>
              <a:t>Create a remote repo through </a:t>
            </a:r>
            <a:r>
              <a:rPr lang="en-US" sz="2400" dirty="0" err="1" smtClean="0">
                <a:solidFill>
                  <a:srgbClr val="FFFFFF"/>
                </a:solidFill>
              </a:rPr>
              <a:t>github.com</a:t>
            </a:r>
            <a:endParaRPr lang="en-US" sz="2400" dirty="0" smtClean="0">
              <a:solidFill>
                <a:srgbClr val="FFFFFF"/>
              </a:solidFill>
            </a:endParaRPr>
          </a:p>
          <a:p>
            <a:pPr>
              <a:buFontTx/>
              <a:buChar char="-"/>
            </a:pPr>
            <a:r>
              <a:rPr lang="en-US" sz="2400" dirty="0" smtClean="0">
                <a:solidFill>
                  <a:srgbClr val="FFFFFF"/>
                </a:solidFill>
              </a:rPr>
              <a:t>Download it into your eclipse workspace using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rgbClr val="FFFFFF"/>
                </a:solidFill>
              </a:rPr>
              <a:t>Frantically refresh your package directory for fifteen minutes</a:t>
            </a:r>
          </a:p>
          <a:p>
            <a:pPr>
              <a:buNone/>
            </a:pPr>
            <a:endParaRPr lang="en-US" sz="2400" dirty="0" smtClean="0">
              <a:solidFill>
                <a:srgbClr val="FFFFFF"/>
              </a:solidFill>
            </a:endParaRPr>
          </a:p>
          <a:p>
            <a:pPr>
              <a:buNone/>
            </a:pPr>
            <a:endParaRPr lang="en-US" sz="2400" dirty="0" smtClean="0">
              <a:solidFill>
                <a:srgbClr val="FFFFFF"/>
              </a:solidFill>
            </a:endParaRPr>
          </a:p>
          <a:p>
            <a:pPr>
              <a:buNone/>
            </a:pPr>
            <a:r>
              <a:rPr lang="en-US" sz="2400" dirty="0" smtClean="0">
                <a:solidFill>
                  <a:srgbClr val="FFFFFF"/>
                </a:solidFill>
              </a:rPr>
              <a:t>- Punch your computer in its stupid computer face</a:t>
            </a:r>
            <a:endParaRPr lang="en-US" sz="2400" dirty="0">
              <a:solidFill>
                <a:srgbClr val="FFFFFF"/>
              </a:solidFill>
            </a:endParaRPr>
          </a:p>
        </p:txBody>
      </p:sp>
      <p:pic>
        <p:nvPicPr>
          <p:cNvPr id="4" name="Picture 3" descr="Screen Shot 2012-12-04 at Dec 4, 2012. 6.16.12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7808" y="2622550"/>
            <a:ext cx="876300" cy="381000"/>
          </a:xfrm>
          <a:prstGeom prst="rect">
            <a:avLst/>
          </a:prstGeom>
        </p:spPr>
      </p:pic>
      <p:pic>
        <p:nvPicPr>
          <p:cNvPr id="5" name="Picture 4" descr="Screen Shot 2012-12-04 at Dec 4, 2012. 6.17.18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5408" y="3308350"/>
            <a:ext cx="2057400" cy="63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The real problem is: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solidFill>
                  <a:srgbClr val="FFFFFF"/>
                </a:solidFill>
              </a:rPr>
              <a:t>Getting Eclipse to recognize git repositories as project folders</a:t>
            </a:r>
          </a:p>
          <a:p>
            <a:pPr>
              <a:buNone/>
            </a:pPr>
            <a:r>
              <a:rPr lang="en-US" sz="2400" dirty="0" smtClean="0">
                <a:solidFill>
                  <a:srgbClr val="FFFFFF"/>
                </a:solidFill>
              </a:rPr>
              <a:t>Dealing with invisible folders managed by git:</a:t>
            </a:r>
          </a:p>
          <a:p>
            <a:pPr>
              <a:buNone/>
            </a:pPr>
            <a:r>
              <a:rPr lang="en-US" sz="2400" dirty="0" smtClean="0">
                <a:solidFill>
                  <a:srgbClr val="FFFFFF"/>
                </a:solidFill>
              </a:rPr>
              <a:t>	- .git</a:t>
            </a:r>
          </a:p>
          <a:p>
            <a:pPr>
              <a:buNone/>
            </a:pPr>
            <a:r>
              <a:rPr lang="en-US" sz="2400" dirty="0" smtClean="0">
                <a:solidFill>
                  <a:srgbClr val="FFFFFF"/>
                </a:solidFill>
              </a:rPr>
              <a:t>	- .</a:t>
            </a:r>
            <a:r>
              <a:rPr lang="en-US" sz="2400" dirty="0" err="1" smtClean="0">
                <a:solidFill>
                  <a:srgbClr val="FFFFFF"/>
                </a:solidFill>
              </a:rPr>
              <a:t>gitignore</a:t>
            </a:r>
            <a:endParaRPr lang="en-US" sz="2400" dirty="0" smtClean="0">
              <a:solidFill>
                <a:srgbClr val="FFFFFF"/>
              </a:solidFill>
            </a:endParaRPr>
          </a:p>
          <a:p>
            <a:pPr>
              <a:buNone/>
            </a:pPr>
            <a:r>
              <a:rPr lang="en-US" sz="2400" dirty="0" smtClean="0">
                <a:solidFill>
                  <a:srgbClr val="FFFFFF"/>
                </a:solidFill>
              </a:rPr>
              <a:t>Dealing with invisible folders managed by Eclipse:</a:t>
            </a:r>
          </a:p>
          <a:p>
            <a:pPr>
              <a:buNone/>
            </a:pPr>
            <a:r>
              <a:rPr lang="en-US" sz="2400" dirty="0" smtClean="0">
                <a:solidFill>
                  <a:srgbClr val="FFFFFF"/>
                </a:solidFill>
              </a:rPr>
              <a:t>	- .settings</a:t>
            </a:r>
          </a:p>
          <a:p>
            <a:pPr>
              <a:buNone/>
            </a:pPr>
            <a:r>
              <a:rPr lang="en-US" sz="2400" dirty="0" smtClean="0">
                <a:solidFill>
                  <a:srgbClr val="FFFFFF"/>
                </a:solidFill>
              </a:rPr>
              <a:t>	- .project</a:t>
            </a:r>
          </a:p>
          <a:p>
            <a:pPr>
              <a:buNone/>
            </a:pPr>
            <a:r>
              <a:rPr lang="en-US" sz="2400" dirty="0" smtClean="0">
                <a:solidFill>
                  <a:srgbClr val="FFFFFF"/>
                </a:solidFill>
              </a:rPr>
              <a:t>	- .</a:t>
            </a:r>
            <a:r>
              <a:rPr lang="en-US" sz="2400" dirty="0" err="1" smtClean="0">
                <a:solidFill>
                  <a:srgbClr val="FFFFFF"/>
                </a:solidFill>
              </a:rPr>
              <a:t>classpath</a:t>
            </a:r>
            <a:endParaRPr lang="en-US" sz="2400" dirty="0" smtClean="0">
              <a:solidFill>
                <a:srgbClr val="FFFFFF"/>
              </a:solidFill>
            </a:endParaRPr>
          </a:p>
          <a:p>
            <a:pPr>
              <a:buNone/>
            </a:pPr>
            <a:r>
              <a:rPr lang="en-US" sz="2400" dirty="0" smtClean="0">
                <a:solidFill>
                  <a:srgbClr val="FFFFFF"/>
                </a:solidFill>
              </a:rPr>
              <a:t>The Eclipse ones appear to be platform specific (</a:t>
            </a:r>
            <a:r>
              <a:rPr lang="en-US" sz="2400" dirty="0" err="1" smtClean="0">
                <a:solidFill>
                  <a:srgbClr val="FFFFFF"/>
                </a:solidFill>
              </a:rPr>
              <a:t>yay</a:t>
            </a:r>
            <a:r>
              <a:rPr lang="en-US" sz="2400" dirty="0" smtClean="0">
                <a:solidFill>
                  <a:srgbClr val="FFFFFF"/>
                </a:solidFill>
              </a:rPr>
              <a:t>)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One possible Solution: </a:t>
            </a:r>
            <a:r>
              <a:rPr lang="en-US" dirty="0" err="1" smtClean="0">
                <a:solidFill>
                  <a:srgbClr val="FFFFFF"/>
                </a:solidFill>
              </a:rPr>
              <a:t>Egit</a:t>
            </a:r>
            <a:r>
              <a:rPr lang="en-US" dirty="0" smtClean="0">
                <a:solidFill>
                  <a:srgbClr val="FFFFFF"/>
                </a:solidFill>
              </a:rPr>
              <a:t>!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877356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FFFFFF"/>
                </a:solidFill>
              </a:rPr>
              <a:t>- A Git </a:t>
            </a:r>
            <a:r>
              <a:rPr lang="en-US" dirty="0" err="1" smtClean="0">
                <a:solidFill>
                  <a:srgbClr val="FFFFFF"/>
                </a:solidFill>
              </a:rPr>
              <a:t>plugin</a:t>
            </a:r>
            <a:r>
              <a:rPr lang="en-US" dirty="0" smtClean="0">
                <a:solidFill>
                  <a:srgbClr val="FFFFFF"/>
                </a:solidFill>
              </a:rPr>
              <a:t>/GUI for Eclipse. Perfect!</a:t>
            </a:r>
          </a:p>
          <a:p>
            <a:pPr>
              <a:buNone/>
            </a:pPr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One possible Solution: </a:t>
            </a:r>
            <a:r>
              <a:rPr lang="en-US" dirty="0" err="1" smtClean="0">
                <a:solidFill>
                  <a:srgbClr val="FFFFFF"/>
                </a:solidFill>
              </a:rPr>
              <a:t>Egit</a:t>
            </a:r>
            <a:r>
              <a:rPr lang="en-US" dirty="0" smtClean="0">
                <a:solidFill>
                  <a:srgbClr val="FFFFFF"/>
                </a:solidFill>
              </a:rPr>
              <a:t>!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877356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FFFFFF"/>
                </a:solidFill>
              </a:rPr>
              <a:t>- A Git </a:t>
            </a:r>
            <a:r>
              <a:rPr lang="en-US" dirty="0" err="1" smtClean="0">
                <a:solidFill>
                  <a:srgbClr val="FFFFFF"/>
                </a:solidFill>
              </a:rPr>
              <a:t>plugin</a:t>
            </a:r>
            <a:r>
              <a:rPr lang="en-US" dirty="0" smtClean="0">
                <a:solidFill>
                  <a:srgbClr val="FFFFFF"/>
                </a:solidFill>
              </a:rPr>
              <a:t>/GUI for Eclipse. Perfect!</a:t>
            </a:r>
          </a:p>
          <a:p>
            <a:pPr>
              <a:buNone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Picture 3" descr="Screen Shot 2012-12-04 at Dec 4, 2012. 4.52.22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225" y="2160675"/>
            <a:ext cx="5271170" cy="37955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58808" y="5998307"/>
            <a:ext cx="24430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FFFF"/>
                </a:solidFill>
              </a:rPr>
              <a:t>Actually, don’t do this</a:t>
            </a:r>
            <a:endParaRPr lang="en-US" sz="2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OK, so what’s the right thing to do?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2000" dirty="0" smtClean="0">
                <a:solidFill>
                  <a:srgbClr val="FFFFFF"/>
                </a:solidFill>
              </a:rPr>
              <a:t>It’s probably best to start the repo on </a:t>
            </a:r>
            <a:r>
              <a:rPr lang="en-US" sz="2000" dirty="0" err="1" smtClean="0">
                <a:solidFill>
                  <a:srgbClr val="FFFFFF"/>
                </a:solidFill>
              </a:rPr>
              <a:t>github</a:t>
            </a:r>
            <a:endParaRPr lang="en-US" sz="2000" dirty="0" smtClean="0">
              <a:solidFill>
                <a:srgbClr val="FFFFFF"/>
              </a:solidFill>
            </a:endParaRPr>
          </a:p>
          <a:p>
            <a:pPr>
              <a:buFontTx/>
              <a:buChar char="-"/>
            </a:pPr>
            <a:endParaRPr lang="en-US" sz="2000" dirty="0" smtClean="0">
              <a:solidFill>
                <a:srgbClr val="FFFFFF"/>
              </a:solidFill>
            </a:endParaRPr>
          </a:p>
          <a:p>
            <a:pPr>
              <a:buFontTx/>
              <a:buChar char="-"/>
            </a:pPr>
            <a:endParaRPr lang="en-US" sz="2000" dirty="0" smtClean="0">
              <a:solidFill>
                <a:srgbClr val="FFFFFF"/>
              </a:solidFill>
            </a:endParaRPr>
          </a:p>
          <a:p>
            <a:pPr>
              <a:buFontTx/>
              <a:buChar char="-"/>
            </a:pPr>
            <a:endParaRPr lang="en-US" sz="2000" dirty="0">
              <a:solidFill>
                <a:srgbClr val="FFFFFF"/>
              </a:solidFill>
            </a:endParaRPr>
          </a:p>
          <a:p>
            <a:pPr>
              <a:buFontTx/>
              <a:buChar char="-"/>
            </a:pPr>
            <a:endParaRPr lang="en-US" sz="2000" dirty="0" smtClean="0">
              <a:solidFill>
                <a:srgbClr val="FFFFFF"/>
              </a:solidFill>
            </a:endParaRPr>
          </a:p>
          <a:p>
            <a:pPr>
              <a:buFontTx/>
              <a:buChar char="-"/>
            </a:pPr>
            <a:r>
              <a:rPr lang="en-US" sz="2000" dirty="0" smtClean="0">
                <a:solidFill>
                  <a:srgbClr val="FFFFFF"/>
                </a:solidFill>
              </a:rPr>
              <a:t>Allow </a:t>
            </a:r>
            <a:r>
              <a:rPr lang="en-US" sz="2000" dirty="0" err="1" smtClean="0">
                <a:solidFill>
                  <a:srgbClr val="FFFFFF"/>
                </a:solidFill>
              </a:rPr>
              <a:t>github</a:t>
            </a:r>
            <a:r>
              <a:rPr lang="en-US" sz="2000" dirty="0" smtClean="0">
                <a:solidFill>
                  <a:srgbClr val="FFFFFF"/>
                </a:solidFill>
              </a:rPr>
              <a:t> to create your README file (I don’t know why, just do it)</a:t>
            </a:r>
          </a:p>
          <a:p>
            <a:pPr>
              <a:buFontTx/>
              <a:buChar char="-"/>
            </a:pPr>
            <a:r>
              <a:rPr lang="en-US" sz="2000" dirty="0" smtClean="0">
                <a:solidFill>
                  <a:srgbClr val="FFFFFF"/>
                </a:solidFill>
              </a:rPr>
              <a:t>Also allow it to create a .</a:t>
            </a:r>
            <a:r>
              <a:rPr lang="en-US" sz="2000" dirty="0" err="1" smtClean="0">
                <a:solidFill>
                  <a:srgbClr val="FFFFFF"/>
                </a:solidFill>
              </a:rPr>
              <a:t>gitignore</a:t>
            </a:r>
            <a:r>
              <a:rPr lang="en-US" sz="2000" dirty="0" smtClean="0">
                <a:solidFill>
                  <a:srgbClr val="FFFFFF"/>
                </a:solidFill>
              </a:rPr>
              <a:t> file and set it to Java (this part is just convenient)</a:t>
            </a:r>
          </a:p>
          <a:p>
            <a:pPr>
              <a:buFontTx/>
              <a:buChar char="-"/>
            </a:pPr>
            <a:r>
              <a:rPr lang="en-US" sz="2000" dirty="0" smtClean="0">
                <a:solidFill>
                  <a:srgbClr val="FFFFFF"/>
                </a:solidFill>
              </a:rPr>
              <a:t>When you’re done, </a:t>
            </a:r>
            <a:r>
              <a:rPr lang="en-US" sz="2000" dirty="0" err="1" smtClean="0">
                <a:solidFill>
                  <a:srgbClr val="FFFFFF"/>
                </a:solidFill>
              </a:rPr>
              <a:t>github</a:t>
            </a:r>
            <a:r>
              <a:rPr lang="en-US" sz="2000" dirty="0" smtClean="0">
                <a:solidFill>
                  <a:srgbClr val="FFFFFF"/>
                </a:solidFill>
              </a:rPr>
              <a:t> helps you out with a screen on what to do next:</a:t>
            </a:r>
          </a:p>
          <a:p>
            <a:pPr>
              <a:buFontTx/>
              <a:buChar char="-"/>
            </a:pPr>
            <a:endParaRPr lang="en-US" sz="2000" dirty="0">
              <a:solidFill>
                <a:srgbClr val="FFFFFF"/>
              </a:solidFill>
            </a:endParaRPr>
          </a:p>
        </p:txBody>
      </p:sp>
      <p:pic>
        <p:nvPicPr>
          <p:cNvPr id="4" name="Picture 3" descr="Screen Shot 2012-12-04 at Dec 4, 2012. 5.23.03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9890" y="2120626"/>
            <a:ext cx="4540524" cy="117949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1048</Words>
  <Application>Microsoft Macintosh PowerPoint</Application>
  <PresentationFormat>On-screen Show (4:3)</PresentationFormat>
  <Paragraphs>134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Getting Git to work with Eclipse:</vt:lpstr>
      <vt:lpstr>Why am I qualified to talk about this?</vt:lpstr>
      <vt:lpstr>Where do we even start?</vt:lpstr>
      <vt:lpstr>Where do we even start?</vt:lpstr>
      <vt:lpstr>Where do we even start?</vt:lpstr>
      <vt:lpstr>The real problem is:</vt:lpstr>
      <vt:lpstr>One possible Solution: Egit!</vt:lpstr>
      <vt:lpstr>One possible Solution: Egit!</vt:lpstr>
      <vt:lpstr>OK, so what’s the right thing to do?</vt:lpstr>
      <vt:lpstr>First of all, stare at this for awhile because  you’ll never get back to it without starting over</vt:lpstr>
      <vt:lpstr>Cloning</vt:lpstr>
      <vt:lpstr>A quote:</vt:lpstr>
      <vt:lpstr>Eclipse import wizard</vt:lpstr>
      <vt:lpstr>Before you do anything else!</vt:lpstr>
      <vt:lpstr>So you want to commit…</vt:lpstr>
      <vt:lpstr>Y U NO USE –U?!</vt:lpstr>
      <vt:lpstr>Some things to make this easier:</vt:lpstr>
      <vt:lpstr>Aliases on Windows</vt:lpstr>
      <vt:lpstr>Branches, tags, and remote content, all viewable from the terminal</vt:lpstr>
      <vt:lpstr>Some source material</vt:lpstr>
      <vt:lpstr>Congrats, you’ve survived</vt:lpstr>
      <vt:lpstr>A final note…</vt:lpstr>
    </vt:vector>
  </TitlesOfParts>
  <Manager/>
  <Company>University of Pennsylvania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Office 2004 Test Drive User</dc:creator>
  <cp:keywords/>
  <dc:description/>
  <cp:lastModifiedBy>David Matuszek</cp:lastModifiedBy>
  <cp:revision>16</cp:revision>
  <dcterms:created xsi:type="dcterms:W3CDTF">2012-12-05T07:21:43Z</dcterms:created>
  <dcterms:modified xsi:type="dcterms:W3CDTF">2012-12-07T14:45:48Z</dcterms:modified>
  <cp:category/>
</cp:coreProperties>
</file>